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sldIdLst>
    <p:sldId id="256" r:id="rId4"/>
    <p:sldId id="257" r:id="rId6"/>
    <p:sldId id="264" r:id="rId7"/>
    <p:sldId id="327" r:id="rId8"/>
    <p:sldId id="263" r:id="rId9"/>
    <p:sldId id="326"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6" r:id="rId23"/>
    <p:sldId id="26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AFF69C1-7A14-4DD4-9293-DF9C7EDF6F23}">
          <p14:sldIdLst>
            <p14:sldId id="256"/>
            <p14:sldId id="257"/>
            <p14:sldId id="264"/>
            <p14:sldId id="327"/>
            <p14:sldId id="263"/>
            <p14:sldId id="326"/>
            <p14:sldId id="344"/>
            <p14:sldId id="345"/>
            <p14:sldId id="346"/>
            <p14:sldId id="347"/>
            <p14:sldId id="348"/>
            <p14:sldId id="349"/>
            <p14:sldId id="350"/>
            <p14:sldId id="351"/>
            <p14:sldId id="352"/>
            <p14:sldId id="353"/>
            <p14:sldId id="354"/>
            <p14:sldId id="355"/>
            <p14:sldId id="356"/>
            <p14:sldId id="2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74A1"/>
    <a:srgbClr val="0D6389"/>
    <a:srgbClr val="1181B3"/>
    <a:srgbClr val="D9E3FF"/>
    <a:srgbClr val="FEE0D6"/>
    <a:srgbClr val="FCC1AE"/>
    <a:srgbClr val="C11E03"/>
    <a:srgbClr val="F39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94660"/>
  </p:normalViewPr>
  <p:slideViewPr>
    <p:cSldViewPr snapToGrid="0" showGuides="1">
      <p:cViewPr>
        <p:scale>
          <a:sx n="57" d="100"/>
          <a:sy n="57" d="100"/>
        </p:scale>
        <p:origin x="-2580" y="-1188"/>
      </p:cViewPr>
      <p:guideLst>
        <p:guide orient="horz" pos="2173"/>
        <p:guide pos="382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8C7A92-BE57-4643-A063-067DD9EBF66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0A2F5-961A-45DC-9B56-8438DF61963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C8F19F-AEB0-4DBA-8C74-388F971008F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21277232">
            <a:off x="9134900" y="3601203"/>
            <a:ext cx="4648046" cy="4252138"/>
          </a:xfrm>
          <a:prstGeom prst="ellipse">
            <a:avLst/>
          </a:prstGeom>
          <a:gradFill>
            <a:gsLst>
              <a:gs pos="13000">
                <a:srgbClr val="0D4E81"/>
              </a:gs>
              <a:gs pos="100000">
                <a:srgbClr val="037FB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08953" y="834696"/>
            <a:ext cx="6347901" cy="5818909"/>
          </a:xfrm>
          <a:prstGeom prst="rect">
            <a:avLst/>
          </a:prstGeom>
        </p:spPr>
      </p:pic>
      <p:sp>
        <p:nvSpPr>
          <p:cNvPr id="7" name="Picture Placeholder 2"/>
          <p:cNvSpPr>
            <a:spLocks noGrp="1"/>
          </p:cNvSpPr>
          <p:nvPr>
            <p:ph type="pic" sz="quarter" idx="12" hasCustomPrompt="1"/>
          </p:nvPr>
        </p:nvSpPr>
        <p:spPr>
          <a:xfrm>
            <a:off x="7414054" y="1210962"/>
            <a:ext cx="5535827" cy="3311611"/>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endParaRPr lang="en-US" dirty="0"/>
          </a:p>
        </p:txBody>
      </p:sp>
    </p:spTree>
  </p:cSld>
  <p:clrMapOvr>
    <a:masterClrMapping/>
  </p:clrMapOvr>
  <p:transition spd="slow" advClick="0" advTm="2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cxnSp>
        <p:nvCxnSpPr>
          <p:cNvPr id="10" name="直接连接符 9"/>
          <p:cNvCxnSpPr/>
          <p:nvPr userDrawn="1"/>
        </p:nvCxnSpPr>
        <p:spPr>
          <a:xfrm>
            <a:off x="2438400" y="464457"/>
            <a:ext cx="9753600" cy="0"/>
          </a:xfrm>
          <a:prstGeom prst="line">
            <a:avLst/>
          </a:prstGeom>
          <a:ln>
            <a:solidFill>
              <a:srgbClr val="367AB9"/>
            </a:solidFill>
            <a:headEnd type="ova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203200" y="217714"/>
            <a:ext cx="2235200" cy="400110"/>
          </a:xfrm>
          <a:prstGeom prst="rect">
            <a:avLst/>
          </a:prstGeom>
          <a:noFill/>
        </p:spPr>
        <p:txBody>
          <a:bodyPr wrap="square" rtlCol="0">
            <a:spAutoFit/>
          </a:bodyPr>
          <a:lstStyle/>
          <a:p>
            <a:r>
              <a:rPr lang="en-US" altLang="zh-CN" sz="2000" b="1" dirty="0">
                <a:solidFill>
                  <a:srgbClr val="367AB9"/>
                </a:solidFill>
                <a:latin typeface="微软雅黑" panose="020B0503020204020204" pitchFamily="34" charset="-122"/>
                <a:ea typeface="微软雅黑" panose="020B0503020204020204" pitchFamily="34" charset="-122"/>
              </a:rPr>
              <a:t>04 </a:t>
            </a:r>
            <a:r>
              <a:rPr lang="zh-CN" altLang="en-US" sz="2000" b="1" dirty="0">
                <a:solidFill>
                  <a:srgbClr val="367AB9"/>
                </a:solidFill>
                <a:latin typeface="微软雅黑" panose="020B0503020204020204" pitchFamily="34" charset="-122"/>
                <a:ea typeface="微软雅黑" panose="020B0503020204020204" pitchFamily="34" charset="-122"/>
              </a:rPr>
              <a:t>输入标题文字</a:t>
            </a:r>
            <a:endParaRPr lang="zh-CN" altLang="en-US" sz="2000" b="1" dirty="0">
              <a:solidFill>
                <a:srgbClr val="367AB9"/>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2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cxnSp>
        <p:nvCxnSpPr>
          <p:cNvPr id="7" name="直接连接符 6"/>
          <p:cNvCxnSpPr/>
          <p:nvPr userDrawn="1"/>
        </p:nvCxnSpPr>
        <p:spPr>
          <a:xfrm>
            <a:off x="2438400" y="464457"/>
            <a:ext cx="9753600" cy="0"/>
          </a:xfrm>
          <a:prstGeom prst="line">
            <a:avLst/>
          </a:prstGeom>
          <a:ln>
            <a:solidFill>
              <a:srgbClr val="367AB9"/>
            </a:soli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userDrawn="1"/>
        </p:nvSpPr>
        <p:spPr>
          <a:xfrm>
            <a:off x="203200" y="217714"/>
            <a:ext cx="2235200" cy="400110"/>
          </a:xfrm>
          <a:prstGeom prst="rect">
            <a:avLst/>
          </a:prstGeom>
          <a:noFill/>
        </p:spPr>
        <p:txBody>
          <a:bodyPr wrap="square" rtlCol="0">
            <a:spAutoFit/>
          </a:bodyPr>
          <a:lstStyle/>
          <a:p>
            <a:r>
              <a:rPr lang="en-US" altLang="zh-CN" sz="2000" b="1" dirty="0">
                <a:solidFill>
                  <a:srgbClr val="367AB9"/>
                </a:solidFill>
                <a:latin typeface="微软雅黑" panose="020B0503020204020204" pitchFamily="34" charset="-122"/>
                <a:ea typeface="微软雅黑" panose="020B0503020204020204" pitchFamily="34" charset="-122"/>
              </a:rPr>
              <a:t>02 </a:t>
            </a:r>
            <a:r>
              <a:rPr lang="zh-CN" altLang="en-US" sz="2000" b="1" dirty="0">
                <a:solidFill>
                  <a:srgbClr val="367AB9"/>
                </a:solidFill>
                <a:latin typeface="微软雅黑" panose="020B0503020204020204" pitchFamily="34" charset="-122"/>
                <a:ea typeface="微软雅黑" panose="020B0503020204020204" pitchFamily="34" charset="-122"/>
              </a:rPr>
              <a:t>输入标题文字</a:t>
            </a:r>
            <a:endParaRPr lang="zh-CN" altLang="en-US" sz="2000" b="1" dirty="0">
              <a:solidFill>
                <a:srgbClr val="367AB9"/>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2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6C9A65-7F13-4F33-94A7-04C9691DC7BD}" type="slidenum">
              <a:rPr lang="zh-CN" altLang="en-US" smtClean="0"/>
            </a:fld>
            <a:endParaRPr lang="zh-CN" altLang="en-US"/>
          </a:p>
        </p:txBody>
      </p:sp>
      <p:sp>
        <p:nvSpPr>
          <p:cNvPr id="11" name="TextBox 10"/>
          <p:cNvSpPr txBox="1"/>
          <p:nvPr userDrawn="1"/>
        </p:nvSpPr>
        <p:spPr>
          <a:xfrm>
            <a:off x="1907704"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spd="slow" advClick="0" advTm="2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962DF9-00AF-416F-9C59-A3BD3561332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C9A65-7F13-4F33-94A7-04C9691DC7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slow" advClick="0" advTm="2000">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矩形 163"/>
          <p:cNvSpPr/>
          <p:nvPr/>
        </p:nvSpPr>
        <p:spPr>
          <a:xfrm>
            <a:off x="5348343" y="0"/>
            <a:ext cx="3336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sp>
        <p:nvSpPr>
          <p:cNvPr id="4" name="矩形 3"/>
          <p:cNvSpPr/>
          <p:nvPr/>
        </p:nvSpPr>
        <p:spPr>
          <a:xfrm>
            <a:off x="8647614" y="0"/>
            <a:ext cx="3544386" cy="6858000"/>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0000"/>
              </a:solidFill>
              <a:cs typeface="+mn-ea"/>
              <a:sym typeface="+mn-lt"/>
            </a:endParaRPr>
          </a:p>
        </p:txBody>
      </p:sp>
      <p:cxnSp>
        <p:nvCxnSpPr>
          <p:cNvPr id="6" name="直接连接符 5"/>
          <p:cNvCxnSpPr/>
          <p:nvPr/>
        </p:nvCxnSpPr>
        <p:spPr>
          <a:xfrm>
            <a:off x="0" y="161364"/>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0" y="28950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0" y="41764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0" y="54579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0" y="67393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0" y="80207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0" y="93022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0" y="105836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0" y="118650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0" y="131464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0" y="144279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0" y="157093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0" y="169907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0" y="182721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0" y="195536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0" y="208350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0" y="221164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0" y="233978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0" y="246793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0" y="259607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0" y="272421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0" y="285235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0" y="298050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0" y="310864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0" y="323678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0" y="336492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0" y="349307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0" y="362121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0" y="374935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0" y="387749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0" y="400564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0" y="413378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0" y="426192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0" y="439007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0" y="451821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0" y="464635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0" y="477449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0" y="490264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0" y="503078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0" y="515892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0" y="528706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0" y="541521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0" y="554335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0" y="567149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0" y="579963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0" y="592778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0" y="605592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0" y="618406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0" y="631220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0" y="644035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0" y="656849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0" y="6696636"/>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43436"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5716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37089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48462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9835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1208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2580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93953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05326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16699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28072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39445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50818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62190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73563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84936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96309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207682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219055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230428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241801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253173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264546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275919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287292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298665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310038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1411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332784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344156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355529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66902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378275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389648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01021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12394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23767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435139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46512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57885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469258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480631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492004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03377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514750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526122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537495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548868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560241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571614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82987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943601"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sp>
        <p:nvSpPr>
          <p:cNvPr id="163" name="矩形: 圆角 162"/>
          <p:cNvSpPr/>
          <p:nvPr/>
        </p:nvSpPr>
        <p:spPr>
          <a:xfrm>
            <a:off x="712080" y="545790"/>
            <a:ext cx="10540373" cy="5791205"/>
          </a:xfrm>
          <a:prstGeom prst="roundRect">
            <a:avLst>
              <a:gd name="adj" fmla="val 6751"/>
            </a:avLst>
          </a:prstGeom>
          <a:solidFill>
            <a:schemeClr val="bg1"/>
          </a:solidFill>
          <a:ln>
            <a:noFill/>
          </a:ln>
          <a:effectLst>
            <a:outerShdw blurRad="190500" dist="25400" sx="102000" sy="102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3" name="图片 182"/>
          <p:cNvPicPr>
            <a:picLocks noChangeAspect="1"/>
          </p:cNvPicPr>
          <p:nvPr/>
        </p:nvPicPr>
        <p:blipFill>
          <a:blip r:embed="rId1" cstate="print">
            <a:extLst>
              <a:ext uri="{28A0092B-C50C-407E-A947-70E740481C1C}">
                <a14:useLocalDpi xmlns:a14="http://schemas.microsoft.com/office/drawing/2010/main" val="0"/>
              </a:ext>
            </a:extLst>
          </a:blip>
          <a:srcRect l="3801" t="4201" r="2831" b="4546"/>
          <a:stretch>
            <a:fillRect/>
          </a:stretch>
        </p:blipFill>
        <p:spPr>
          <a:xfrm>
            <a:off x="1124432" y="1097904"/>
            <a:ext cx="4634672" cy="4990457"/>
          </a:xfrm>
          <a:custGeom>
            <a:avLst/>
            <a:gdLst>
              <a:gd name="connsiteX0" fmla="*/ 3387946 w 4634672"/>
              <a:gd name="connsiteY0" fmla="*/ 825519 h 4990457"/>
              <a:gd name="connsiteX1" fmla="*/ 3657787 w 4634672"/>
              <a:gd name="connsiteY1" fmla="*/ 1554437 h 4990457"/>
              <a:gd name="connsiteX2" fmla="*/ 3212098 w 4634672"/>
              <a:gd name="connsiteY2" fmla="*/ 4377462 h 4990457"/>
              <a:gd name="connsiteX3" fmla="*/ 2730821 w 4634672"/>
              <a:gd name="connsiteY3" fmla="*/ 4987796 h 4990457"/>
              <a:gd name="connsiteX4" fmla="*/ 2460979 w 4634672"/>
              <a:gd name="connsiteY4" fmla="*/ 4258878 h 4990457"/>
              <a:gd name="connsiteX5" fmla="*/ 2906668 w 4634672"/>
              <a:gd name="connsiteY5" fmla="*/ 1435853 h 4990457"/>
              <a:gd name="connsiteX6" fmla="*/ 3387946 w 4634672"/>
              <a:gd name="connsiteY6" fmla="*/ 825519 h 4990457"/>
              <a:gd name="connsiteX7" fmla="*/ 1670037 w 4634672"/>
              <a:gd name="connsiteY7" fmla="*/ 751695 h 4990457"/>
              <a:gd name="connsiteX8" fmla="*/ 1939878 w 4634672"/>
              <a:gd name="connsiteY8" fmla="*/ 1480612 h 4990457"/>
              <a:gd name="connsiteX9" fmla="*/ 1494189 w 4634672"/>
              <a:gd name="connsiteY9" fmla="*/ 4303639 h 4990457"/>
              <a:gd name="connsiteX10" fmla="*/ 1012912 w 4634672"/>
              <a:gd name="connsiteY10" fmla="*/ 4913972 h 4990457"/>
              <a:gd name="connsiteX11" fmla="*/ 743071 w 4634672"/>
              <a:gd name="connsiteY11" fmla="*/ 4185054 h 4990457"/>
              <a:gd name="connsiteX12" fmla="*/ 1188760 w 4634672"/>
              <a:gd name="connsiteY12" fmla="*/ 1362028 h 4990457"/>
              <a:gd name="connsiteX13" fmla="*/ 1670037 w 4634672"/>
              <a:gd name="connsiteY13" fmla="*/ 751695 h 4990457"/>
              <a:gd name="connsiteX14" fmla="*/ 4350136 w 4634672"/>
              <a:gd name="connsiteY14" fmla="*/ 147197 h 4990457"/>
              <a:gd name="connsiteX15" fmla="*/ 4619978 w 4634672"/>
              <a:gd name="connsiteY15" fmla="*/ 876115 h 4990457"/>
              <a:gd name="connsiteX16" fmla="*/ 4174290 w 4634672"/>
              <a:gd name="connsiteY16" fmla="*/ 3699140 h 4990457"/>
              <a:gd name="connsiteX17" fmla="*/ 3693011 w 4634672"/>
              <a:gd name="connsiteY17" fmla="*/ 4309474 h 4990457"/>
              <a:gd name="connsiteX18" fmla="*/ 3423170 w 4634672"/>
              <a:gd name="connsiteY18" fmla="*/ 3580556 h 4990457"/>
              <a:gd name="connsiteX19" fmla="*/ 3868859 w 4634672"/>
              <a:gd name="connsiteY19" fmla="*/ 757531 h 4990457"/>
              <a:gd name="connsiteX20" fmla="*/ 4350136 w 4634672"/>
              <a:gd name="connsiteY20" fmla="*/ 147197 h 4990457"/>
              <a:gd name="connsiteX21" fmla="*/ 2635320 w 4634672"/>
              <a:gd name="connsiteY21" fmla="*/ 19751 h 4990457"/>
              <a:gd name="connsiteX22" fmla="*/ 2905162 w 4634672"/>
              <a:gd name="connsiteY22" fmla="*/ 748669 h 4990457"/>
              <a:gd name="connsiteX23" fmla="*/ 2459473 w 4634672"/>
              <a:gd name="connsiteY23" fmla="*/ 3571694 h 4990457"/>
              <a:gd name="connsiteX24" fmla="*/ 1978195 w 4634672"/>
              <a:gd name="connsiteY24" fmla="*/ 4182027 h 4990457"/>
              <a:gd name="connsiteX25" fmla="*/ 1708354 w 4634672"/>
              <a:gd name="connsiteY25" fmla="*/ 3453110 h 4990457"/>
              <a:gd name="connsiteX26" fmla="*/ 2154043 w 4634672"/>
              <a:gd name="connsiteY26" fmla="*/ 630085 h 4990457"/>
              <a:gd name="connsiteX27" fmla="*/ 2635320 w 4634672"/>
              <a:gd name="connsiteY27" fmla="*/ 19751 h 4990457"/>
              <a:gd name="connsiteX28" fmla="*/ 941662 w 4634672"/>
              <a:gd name="connsiteY28" fmla="*/ 2662 h 4990457"/>
              <a:gd name="connsiteX29" fmla="*/ 1211503 w 4634672"/>
              <a:gd name="connsiteY29" fmla="*/ 731580 h 4990457"/>
              <a:gd name="connsiteX30" fmla="*/ 765814 w 4634672"/>
              <a:gd name="connsiteY30" fmla="*/ 3554606 h 4990457"/>
              <a:gd name="connsiteX31" fmla="*/ 284537 w 4634672"/>
              <a:gd name="connsiteY31" fmla="*/ 4164939 h 4990457"/>
              <a:gd name="connsiteX32" fmla="*/ 14695 w 4634672"/>
              <a:gd name="connsiteY32" fmla="*/ 3436022 h 4990457"/>
              <a:gd name="connsiteX33" fmla="*/ 460384 w 4634672"/>
              <a:gd name="connsiteY33" fmla="*/ 612996 h 4990457"/>
              <a:gd name="connsiteX34" fmla="*/ 941662 w 4634672"/>
              <a:gd name="connsiteY34" fmla="*/ 2662 h 49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4672" h="4990457">
                <a:moveTo>
                  <a:pt x="3387946" y="825519"/>
                </a:moveTo>
                <a:cubicBezTo>
                  <a:pt x="3595373" y="858267"/>
                  <a:pt x="3716168" y="1184649"/>
                  <a:pt x="3657787" y="1554437"/>
                </a:cubicBezTo>
                <a:lnTo>
                  <a:pt x="3212098" y="4377462"/>
                </a:lnTo>
                <a:cubicBezTo>
                  <a:pt x="3153718" y="4747250"/>
                  <a:pt x="2938247" y="5020544"/>
                  <a:pt x="2730821" y="4987796"/>
                </a:cubicBezTo>
                <a:cubicBezTo>
                  <a:pt x="2523394" y="4955048"/>
                  <a:pt x="2402599" y="4628666"/>
                  <a:pt x="2460979" y="4258878"/>
                </a:cubicBezTo>
                <a:lnTo>
                  <a:pt x="2906668" y="1435853"/>
                </a:lnTo>
                <a:cubicBezTo>
                  <a:pt x="2965049" y="1066065"/>
                  <a:pt x="3180519" y="792772"/>
                  <a:pt x="3387946" y="825519"/>
                </a:cubicBezTo>
                <a:close/>
                <a:moveTo>
                  <a:pt x="1670037" y="751695"/>
                </a:moveTo>
                <a:cubicBezTo>
                  <a:pt x="1877464" y="784443"/>
                  <a:pt x="1998259" y="1110825"/>
                  <a:pt x="1939878" y="1480612"/>
                </a:cubicBezTo>
                <a:lnTo>
                  <a:pt x="1494189" y="4303639"/>
                </a:lnTo>
                <a:cubicBezTo>
                  <a:pt x="1435809" y="4673426"/>
                  <a:pt x="1220339" y="4946720"/>
                  <a:pt x="1012912" y="4913972"/>
                </a:cubicBezTo>
                <a:cubicBezTo>
                  <a:pt x="805485" y="4881224"/>
                  <a:pt x="684690" y="4554842"/>
                  <a:pt x="743071" y="4185054"/>
                </a:cubicBezTo>
                <a:lnTo>
                  <a:pt x="1188760" y="1362028"/>
                </a:lnTo>
                <a:cubicBezTo>
                  <a:pt x="1247140" y="992242"/>
                  <a:pt x="1462610" y="718947"/>
                  <a:pt x="1670037" y="751695"/>
                </a:cubicBezTo>
                <a:close/>
                <a:moveTo>
                  <a:pt x="4350136" y="147197"/>
                </a:moveTo>
                <a:cubicBezTo>
                  <a:pt x="4557563" y="179945"/>
                  <a:pt x="4678359" y="506327"/>
                  <a:pt x="4619978" y="876115"/>
                </a:cubicBezTo>
                <a:lnTo>
                  <a:pt x="4174290" y="3699140"/>
                </a:lnTo>
                <a:cubicBezTo>
                  <a:pt x="4115908" y="4068928"/>
                  <a:pt x="3900439" y="4342222"/>
                  <a:pt x="3693011" y="4309474"/>
                </a:cubicBezTo>
                <a:cubicBezTo>
                  <a:pt x="3485585" y="4276726"/>
                  <a:pt x="3364790" y="3950344"/>
                  <a:pt x="3423170" y="3580556"/>
                </a:cubicBezTo>
                <a:lnTo>
                  <a:pt x="3868859" y="757531"/>
                </a:lnTo>
                <a:cubicBezTo>
                  <a:pt x="3927241" y="387743"/>
                  <a:pt x="4142710" y="114450"/>
                  <a:pt x="4350136" y="147197"/>
                </a:cubicBezTo>
                <a:close/>
                <a:moveTo>
                  <a:pt x="2635320" y="19751"/>
                </a:moveTo>
                <a:cubicBezTo>
                  <a:pt x="2842747" y="52499"/>
                  <a:pt x="2963543" y="378881"/>
                  <a:pt x="2905162" y="748669"/>
                </a:cubicBezTo>
                <a:lnTo>
                  <a:pt x="2459473" y="3571694"/>
                </a:lnTo>
                <a:cubicBezTo>
                  <a:pt x="2401092" y="3941482"/>
                  <a:pt x="2185623" y="4214776"/>
                  <a:pt x="1978195" y="4182027"/>
                </a:cubicBezTo>
                <a:cubicBezTo>
                  <a:pt x="1770768" y="4149280"/>
                  <a:pt x="1649973" y="3822898"/>
                  <a:pt x="1708354" y="3453110"/>
                </a:cubicBezTo>
                <a:lnTo>
                  <a:pt x="2154043" y="630085"/>
                </a:lnTo>
                <a:cubicBezTo>
                  <a:pt x="2212424" y="260298"/>
                  <a:pt x="2427894" y="-12996"/>
                  <a:pt x="2635320" y="19751"/>
                </a:cubicBezTo>
                <a:close/>
                <a:moveTo>
                  <a:pt x="941662" y="2662"/>
                </a:moveTo>
                <a:cubicBezTo>
                  <a:pt x="1149089" y="35410"/>
                  <a:pt x="1269884" y="361792"/>
                  <a:pt x="1211503" y="731580"/>
                </a:cubicBezTo>
                <a:lnTo>
                  <a:pt x="765814" y="3554606"/>
                </a:lnTo>
                <a:cubicBezTo>
                  <a:pt x="707433" y="3924393"/>
                  <a:pt x="491963" y="4197687"/>
                  <a:pt x="284537" y="4164939"/>
                </a:cubicBezTo>
                <a:cubicBezTo>
                  <a:pt x="77110" y="4132191"/>
                  <a:pt x="-43685" y="3805809"/>
                  <a:pt x="14695" y="3436022"/>
                </a:cubicBezTo>
                <a:lnTo>
                  <a:pt x="460384" y="612996"/>
                </a:lnTo>
                <a:cubicBezTo>
                  <a:pt x="518765" y="243208"/>
                  <a:pt x="734235" y="-30086"/>
                  <a:pt x="941662" y="2662"/>
                </a:cubicBezTo>
                <a:close/>
              </a:path>
            </a:pathLst>
          </a:custGeom>
          <a:ln>
            <a:solidFill>
              <a:srgbClr val="D9E3FF"/>
            </a:solidFill>
          </a:ln>
          <a:effectLst>
            <a:outerShdw blurRad="50800" dist="38100" dir="2700000" algn="tl" rotWithShape="0">
              <a:prstClr val="black">
                <a:alpha val="40000"/>
              </a:prstClr>
            </a:outerShdw>
          </a:effectLst>
        </p:spPr>
      </p:pic>
      <p:sp>
        <p:nvSpPr>
          <p:cNvPr id="185" name="文本框 184"/>
          <p:cNvSpPr txBox="1"/>
          <p:nvPr/>
        </p:nvSpPr>
        <p:spPr>
          <a:xfrm>
            <a:off x="6140835" y="1459403"/>
            <a:ext cx="4701550" cy="369332"/>
          </a:xfrm>
          <a:prstGeom prst="rect">
            <a:avLst/>
          </a:prstGeom>
          <a:noFill/>
        </p:spPr>
        <p:txBody>
          <a:bodyPr wrap="square" rtlCol="0">
            <a:spAutoFit/>
          </a:bodyPr>
          <a:lstStyle/>
          <a:p>
            <a:endParaRPr lang="zh-CN" altLang="en-US" dirty="0">
              <a:cs typeface="+mn-ea"/>
              <a:sym typeface="+mn-lt"/>
            </a:endParaRPr>
          </a:p>
        </p:txBody>
      </p:sp>
      <p:sp>
        <p:nvSpPr>
          <p:cNvPr id="193" name="文本框 192"/>
          <p:cNvSpPr txBox="1"/>
          <p:nvPr/>
        </p:nvSpPr>
        <p:spPr>
          <a:xfrm>
            <a:off x="6175806" y="2021987"/>
            <a:ext cx="4701547" cy="922020"/>
          </a:xfrm>
          <a:prstGeom prst="rect">
            <a:avLst/>
          </a:prstGeom>
          <a:noFill/>
        </p:spPr>
        <p:txBody>
          <a:bodyPr wrap="square" rtlCol="0">
            <a:spAutoFit/>
          </a:bodyPr>
          <a:lstStyle/>
          <a:p>
            <a:r>
              <a:rPr lang="en-US" altLang="zh-CN" sz="5400" b="1" dirty="0" smtClean="0">
                <a:ln>
                  <a:solidFill>
                    <a:srgbClr val="0F74A1"/>
                  </a:solidFill>
                </a:ln>
                <a:noFill/>
                <a:cs typeface="+mn-ea"/>
                <a:sym typeface="+mn-lt"/>
              </a:rPr>
              <a:t>2021</a:t>
            </a:r>
            <a:endParaRPr lang="zh-CN" altLang="en-US" sz="5400" b="1" dirty="0">
              <a:ln>
                <a:solidFill>
                  <a:srgbClr val="0F74A1"/>
                </a:solidFill>
              </a:ln>
              <a:noFill/>
              <a:cs typeface="+mn-ea"/>
              <a:sym typeface="+mn-lt"/>
            </a:endParaRPr>
          </a:p>
        </p:txBody>
      </p:sp>
      <p:sp>
        <p:nvSpPr>
          <p:cNvPr id="2" name="文本框 1"/>
          <p:cNvSpPr txBox="1"/>
          <p:nvPr/>
        </p:nvSpPr>
        <p:spPr>
          <a:xfrm>
            <a:off x="6175806" y="2871529"/>
            <a:ext cx="4840636" cy="1198880"/>
          </a:xfrm>
          <a:prstGeom prst="rect">
            <a:avLst/>
          </a:prstGeom>
          <a:noFill/>
        </p:spPr>
        <p:txBody>
          <a:bodyPr wrap="square" rtlCol="0">
            <a:spAutoFit/>
          </a:bodyPr>
          <a:lstStyle/>
          <a:p>
            <a:r>
              <a:rPr lang="en-US" sz="3600" b="1" dirty="0">
                <a:solidFill>
                  <a:srgbClr val="0F74A1"/>
                </a:solidFill>
                <a:cs typeface="+mn-ea"/>
                <a:sym typeface="+mn-lt"/>
              </a:rPr>
              <a:t>CS-5542 Project P</a:t>
            </a:r>
            <a:r>
              <a:rPr lang="en-US" sz="3600" b="1" dirty="0">
                <a:solidFill>
                  <a:srgbClr val="0F74A1"/>
                </a:solidFill>
                <a:cs typeface="+mn-ea"/>
                <a:sym typeface="+mn-lt"/>
              </a:rPr>
              <a:t>resentation</a:t>
            </a:r>
            <a:endParaRPr lang="en-US" sz="3600" b="1" dirty="0">
              <a:solidFill>
                <a:srgbClr val="0F74A1"/>
              </a:solidFill>
              <a:cs typeface="+mn-ea"/>
              <a:sym typeface="+mn-lt"/>
            </a:endParaRPr>
          </a:p>
        </p:txBody>
      </p:sp>
      <p:sp>
        <p:nvSpPr>
          <p:cNvPr id="9" name="矩形 8"/>
          <p:cNvSpPr/>
          <p:nvPr/>
        </p:nvSpPr>
        <p:spPr>
          <a:xfrm>
            <a:off x="6378185" y="4262400"/>
            <a:ext cx="4436500" cy="369253"/>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文本框 10"/>
          <p:cNvSpPr txBox="1"/>
          <p:nvPr/>
        </p:nvSpPr>
        <p:spPr>
          <a:xfrm>
            <a:off x="6609479" y="5030706"/>
            <a:ext cx="2337560" cy="337185"/>
          </a:xfrm>
          <a:prstGeom prst="rect">
            <a:avLst/>
          </a:prstGeom>
          <a:noFill/>
        </p:spPr>
        <p:txBody>
          <a:bodyPr wrap="square" rtlCol="0">
            <a:spAutoFit/>
          </a:bodyPr>
          <a:lstStyle/>
          <a:p>
            <a:r>
              <a:rPr lang="en-US" altLang="zh-CN" sz="1600" dirty="0">
                <a:solidFill>
                  <a:schemeClr val="tx1">
                    <a:lumMod val="85000"/>
                    <a:lumOff val="15000"/>
                  </a:schemeClr>
                </a:solidFill>
                <a:cs typeface="+mn-ea"/>
                <a:sym typeface="+mn-lt"/>
              </a:rPr>
              <a:t>Group 19: Kent Xu</a:t>
            </a:r>
            <a:endParaRPr lang="en-US" altLang="zh-CN" sz="1600" dirty="0">
              <a:solidFill>
                <a:schemeClr val="tx1">
                  <a:lumMod val="85000"/>
                  <a:lumOff val="15000"/>
                </a:schemeClr>
              </a:solidFill>
              <a:cs typeface="+mn-ea"/>
              <a:sym typeface="+mn-lt"/>
            </a:endParaRPr>
          </a:p>
        </p:txBody>
      </p:sp>
      <p:sp>
        <p:nvSpPr>
          <p:cNvPr id="165" name="文本框 164"/>
          <p:cNvSpPr txBox="1"/>
          <p:nvPr/>
        </p:nvSpPr>
        <p:spPr>
          <a:xfrm>
            <a:off x="8790905" y="5030706"/>
            <a:ext cx="2542054" cy="337185"/>
          </a:xfrm>
          <a:prstGeom prst="rect">
            <a:avLst/>
          </a:prstGeom>
          <a:noFill/>
        </p:spPr>
        <p:txBody>
          <a:bodyPr wrap="square" rtlCol="0">
            <a:spAutoFit/>
          </a:bodyPr>
          <a:lstStyle/>
          <a:p>
            <a:r>
              <a:rPr lang="en-US" altLang="zh-CN" sz="1600" dirty="0">
                <a:solidFill>
                  <a:schemeClr val="tx1">
                    <a:lumMod val="85000"/>
                    <a:lumOff val="15000"/>
                  </a:schemeClr>
                </a:solidFill>
                <a:cs typeface="+mn-ea"/>
                <a:sym typeface="+mn-lt"/>
              </a:rPr>
              <a:t>Huanwei Zhang</a:t>
            </a:r>
            <a:endParaRPr lang="en-US" altLang="zh-CN" sz="1600" dirty="0">
              <a:solidFill>
                <a:schemeClr val="tx1">
                  <a:lumMod val="85000"/>
                  <a:lumOff val="15000"/>
                </a:schemeClr>
              </a:solidFill>
              <a:cs typeface="+mn-ea"/>
              <a:sym typeface="+mn-lt"/>
            </a:endParaRPr>
          </a:p>
        </p:txBody>
      </p:sp>
      <p:pic>
        <p:nvPicPr>
          <p:cNvPr id="3" name="图片 2" descr="1"/>
          <p:cNvPicPr>
            <a:picLocks noChangeAspect="1"/>
          </p:cNvPicPr>
          <p:nvPr/>
        </p:nvPicPr>
        <p:blipFill>
          <a:blip r:embed="rId2"/>
          <a:stretch>
            <a:fillRect/>
          </a:stretch>
        </p:blipFill>
        <p:spPr>
          <a:xfrm>
            <a:off x="8644890" y="771525"/>
            <a:ext cx="2371725" cy="1085850"/>
          </a:xfrm>
          <a:prstGeom prst="rect">
            <a:avLst/>
          </a:prstGeom>
        </p:spPr>
      </p:pic>
      <p:sp>
        <p:nvSpPr>
          <p:cNvPr id="7" name="文本框 6"/>
          <p:cNvSpPr txBox="1"/>
          <p:nvPr/>
        </p:nvSpPr>
        <p:spPr>
          <a:xfrm>
            <a:off x="6543040" y="4262120"/>
            <a:ext cx="3953510" cy="368300"/>
          </a:xfrm>
          <a:prstGeom prst="rect">
            <a:avLst/>
          </a:prstGeom>
          <a:noFill/>
        </p:spPr>
        <p:txBody>
          <a:bodyPr wrap="square" rtlCol="0">
            <a:spAutoFit/>
          </a:bodyPr>
          <a:p>
            <a:r>
              <a:rPr lang="en-US" altLang="zh-CN"/>
              <a:t>Cow Face Recognition System</a:t>
            </a:r>
            <a:endParaRPr lang="en-US" altLang="zh-CN"/>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fill="hold"/>
                                        <p:tgtEl>
                                          <p:spTgt spid="183"/>
                                        </p:tgtEl>
                                        <p:attrNameLst>
                                          <p:attrName>ppt_w</p:attrName>
                                        </p:attrNameLst>
                                      </p:cBhvr>
                                      <p:tavLst>
                                        <p:tav tm="0">
                                          <p:val>
                                            <p:fltVal val="0"/>
                                          </p:val>
                                        </p:tav>
                                        <p:tav tm="100000">
                                          <p:val>
                                            <p:strVal val="#ppt_w"/>
                                          </p:val>
                                        </p:tav>
                                      </p:tavLst>
                                    </p:anim>
                                    <p:anim calcmode="lin" valueType="num">
                                      <p:cBhvr>
                                        <p:cTn id="8" dur="500" fill="hold"/>
                                        <p:tgtEl>
                                          <p:spTgt spid="183"/>
                                        </p:tgtEl>
                                        <p:attrNameLst>
                                          <p:attrName>ppt_h</p:attrName>
                                        </p:attrNameLst>
                                      </p:cBhvr>
                                      <p:tavLst>
                                        <p:tav tm="0">
                                          <p:val>
                                            <p:fltVal val="0"/>
                                          </p:val>
                                        </p:tav>
                                        <p:tav tm="100000">
                                          <p:val>
                                            <p:strVal val="#ppt_h"/>
                                          </p:val>
                                        </p:tav>
                                      </p:tavLst>
                                    </p:anim>
                                    <p:animEffect transition="in" filter="fade">
                                      <p:cBhvr>
                                        <p:cTn id="9" dur="500"/>
                                        <p:tgtEl>
                                          <p:spTgt spid="183"/>
                                        </p:tgtEl>
                                      </p:cBhvr>
                                    </p:animEffect>
                                  </p:childTnLst>
                                </p:cTn>
                              </p:par>
                            </p:childTnLst>
                          </p:cTn>
                        </p:par>
                        <p:par>
                          <p:cTn id="10" fill="hold">
                            <p:stCondLst>
                              <p:cond delay="500"/>
                            </p:stCondLst>
                            <p:childTnLst>
                              <p:par>
                                <p:cTn id="11" presetID="2" presetClass="entr" presetSubtype="4" fill="hold" grpId="0" nodeType="afterEffect" nodePh="1">
                                  <p:stCondLst>
                                    <p:cond delay="0"/>
                                  </p:stCondLst>
                                  <p:endCondLst>
                                    <p:cond evt="begin" delay="0">
                                      <p:tn val="11"/>
                                    </p:cond>
                                  </p:endCondLst>
                                  <p:childTnLst>
                                    <p:set>
                                      <p:cBhvr>
                                        <p:cTn id="12" dur="1" fill="hold">
                                          <p:stCondLst>
                                            <p:cond delay="0"/>
                                          </p:stCondLst>
                                        </p:cTn>
                                        <p:tgtEl>
                                          <p:spTgt spid="185"/>
                                        </p:tgtEl>
                                        <p:attrNameLst>
                                          <p:attrName>style.visibility</p:attrName>
                                        </p:attrNameLst>
                                      </p:cBhvr>
                                      <p:to>
                                        <p:strVal val="visible"/>
                                      </p:to>
                                    </p:set>
                                    <p:anim calcmode="lin" valueType="num">
                                      <p:cBhvr additive="base">
                                        <p:cTn id="13" dur="500" fill="hold"/>
                                        <p:tgtEl>
                                          <p:spTgt spid="185"/>
                                        </p:tgtEl>
                                        <p:attrNameLst>
                                          <p:attrName>ppt_x</p:attrName>
                                        </p:attrNameLst>
                                      </p:cBhvr>
                                      <p:tavLst>
                                        <p:tav tm="0">
                                          <p:val>
                                            <p:strVal val="#ppt_x"/>
                                          </p:val>
                                        </p:tav>
                                        <p:tav tm="100000">
                                          <p:val>
                                            <p:strVal val="#ppt_x"/>
                                          </p:val>
                                        </p:tav>
                                      </p:tavLst>
                                    </p:anim>
                                    <p:anim calcmode="lin" valueType="num">
                                      <p:cBhvr additive="base">
                                        <p:cTn id="14" dur="500" fill="hold"/>
                                        <p:tgtEl>
                                          <p:spTgt spid="18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anim calcmode="lin" valueType="num">
                                      <p:cBhvr additive="base">
                                        <p:cTn id="17" dur="500" fill="hold"/>
                                        <p:tgtEl>
                                          <p:spTgt spid="193"/>
                                        </p:tgtEl>
                                        <p:attrNameLst>
                                          <p:attrName>ppt_x</p:attrName>
                                        </p:attrNameLst>
                                      </p:cBhvr>
                                      <p:tavLst>
                                        <p:tav tm="0">
                                          <p:val>
                                            <p:strVal val="#ppt_x"/>
                                          </p:val>
                                        </p:tav>
                                        <p:tav tm="100000">
                                          <p:val>
                                            <p:strVal val="#ppt_x"/>
                                          </p:val>
                                        </p:tav>
                                      </p:tavLst>
                                    </p:anim>
                                    <p:anim calcmode="lin" valueType="num">
                                      <p:cBhvr additive="base">
                                        <p:cTn id="18" dur="500" fill="hold"/>
                                        <p:tgtEl>
                                          <p:spTgt spid="19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5"/>
                                        </p:tgtEl>
                                        <p:attrNameLst>
                                          <p:attrName>style.visibility</p:attrName>
                                        </p:attrNameLst>
                                      </p:cBhvr>
                                      <p:to>
                                        <p:strVal val="visible"/>
                                      </p:to>
                                    </p:set>
                                    <p:animEffect transition="in" filter="wipe(down)">
                                      <p:cBhvr>
                                        <p:cTn id="33"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93" grpId="0"/>
      <p:bldP spid="2" grpId="0"/>
      <p:bldP spid="9" grpId="0" bldLvl="0" animBg="1"/>
      <p:bldP spid="11" grpId="0"/>
      <p:bldP spid="16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975102" y="1156082"/>
            <a:ext cx="10241796" cy="411480"/>
          </a:xfrm>
          <a:prstGeom prst="rect">
            <a:avLst/>
          </a:prstGeom>
          <a:noFill/>
        </p:spPr>
        <p:txBody>
          <a:bodyPr wrap="square" rtlCol="0">
            <a:spAutoFit/>
          </a:bodyPr>
          <a:lstStyle/>
          <a:p>
            <a:pPr>
              <a:lnSpc>
                <a:spcPts val="2500"/>
              </a:lnSpc>
            </a:pPr>
            <a:r>
              <a:rPr lang="en-US" altLang="zh-CN" sz="1400" dirty="0">
                <a:solidFill>
                  <a:schemeClr val="bg1"/>
                </a:solidFill>
                <a:cs typeface="+mn-ea"/>
                <a:sym typeface="+mn-lt"/>
              </a:rPr>
              <a:t> </a:t>
            </a:r>
            <a:endParaRPr lang="en-US" altLang="zh-CN" sz="1400" dirty="0">
              <a:solidFill>
                <a:schemeClr val="bg1"/>
              </a:solidFill>
              <a:cs typeface="+mn-ea"/>
              <a:sym typeface="+mn-lt"/>
            </a:endParaRPr>
          </a:p>
        </p:txBody>
      </p:sp>
      <p:sp>
        <p:nvSpPr>
          <p:cNvPr id="27" name="文本框 26"/>
          <p:cNvSpPr txBox="1"/>
          <p:nvPr/>
        </p:nvSpPr>
        <p:spPr>
          <a:xfrm>
            <a:off x="975102" y="479575"/>
            <a:ext cx="3004457" cy="398780"/>
          </a:xfrm>
          <a:prstGeom prst="rect">
            <a:avLst/>
          </a:prstGeom>
          <a:noFill/>
        </p:spPr>
        <p:txBody>
          <a:bodyPr wrap="square" rtlCol="0">
            <a:spAutoFit/>
          </a:bodyPr>
          <a:lstStyle/>
          <a:p>
            <a:r>
              <a:rPr lang="en-US" sz="2000" b="1" dirty="0">
                <a:solidFill>
                  <a:schemeClr val="bg1"/>
                </a:solidFill>
                <a:cs typeface="+mn-ea"/>
                <a:sym typeface="+mn-lt"/>
              </a:rPr>
              <a:t>Model</a:t>
            </a:r>
            <a:endParaRPr lang="en-US" dirty="0">
              <a:solidFill>
                <a:schemeClr val="bg1"/>
              </a:solidFill>
              <a:cs typeface="+mn-ea"/>
              <a:sym typeface="+mn-lt"/>
            </a:endParaRPr>
          </a:p>
        </p:txBody>
      </p:sp>
      <p:pic>
        <p:nvPicPr>
          <p:cNvPr id="28" name="图片 27"/>
          <p:cNvPicPr>
            <a:picLocks noChangeAspect="1"/>
          </p:cNvPicPr>
          <p:nvPr/>
        </p:nvPicPr>
        <p:blipFill>
          <a:blip r:embed="rId1"/>
          <a:srcRect l="31188" t="16492" r="12687" b="25058"/>
          <a:stretch>
            <a:fillRect/>
          </a:stretch>
        </p:blipFill>
        <p:spPr>
          <a:xfrm>
            <a:off x="384810" y="1483360"/>
            <a:ext cx="6842760" cy="4453890"/>
          </a:xfrm>
          <a:prstGeom prst="rect">
            <a:avLst/>
          </a:prstGeom>
        </p:spPr>
      </p:pic>
      <p:pic>
        <p:nvPicPr>
          <p:cNvPr id="29" name="图片 28"/>
          <p:cNvPicPr>
            <a:picLocks noChangeAspect="1"/>
          </p:cNvPicPr>
          <p:nvPr/>
        </p:nvPicPr>
        <p:blipFill>
          <a:blip r:embed="rId2"/>
          <a:srcRect l="33328" t="43642" r="41870" b="41617"/>
          <a:stretch>
            <a:fillRect/>
          </a:stretch>
        </p:blipFill>
        <p:spPr>
          <a:xfrm>
            <a:off x="8192770" y="3558540"/>
            <a:ext cx="3023870" cy="1085850"/>
          </a:xfrm>
          <a:prstGeom prst="rect">
            <a:avLst/>
          </a:prstGeom>
        </p:spPr>
      </p:pic>
    </p:spTree>
  </p:cSld>
  <p:clrMapOvr>
    <a:masterClrMapping/>
  </p:clrMapOvr>
  <p:transition spd="slow" advClick="0" advTm="2000">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949035" y="114300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733091" y="1142903"/>
            <a:ext cx="3697319" cy="2214880"/>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03</a:t>
            </a:r>
            <a:endParaRPr lang="zh-CN" altLang="en-US" sz="13800" b="1" i="1" dirty="0">
              <a:ln>
                <a:solidFill>
                  <a:srgbClr val="0F74A1"/>
                </a:solidFill>
              </a:ln>
              <a:noFill/>
              <a:cs typeface="+mn-ea"/>
              <a:sym typeface="+mn-lt"/>
            </a:endParaRPr>
          </a:p>
        </p:txBody>
      </p:sp>
      <p:sp>
        <p:nvSpPr>
          <p:cNvPr id="18" name="文本框 17"/>
          <p:cNvSpPr txBox="1"/>
          <p:nvPr/>
        </p:nvSpPr>
        <p:spPr>
          <a:xfrm>
            <a:off x="5928995" y="3723640"/>
            <a:ext cx="5612765" cy="645160"/>
          </a:xfrm>
          <a:prstGeom prst="rect">
            <a:avLst/>
          </a:prstGeom>
          <a:noFill/>
        </p:spPr>
        <p:txBody>
          <a:bodyPr wrap="square" rtlCol="0">
            <a:spAutoFit/>
          </a:bodyPr>
          <a:lstStyle/>
          <a:p>
            <a:pPr algn="ctr"/>
            <a:r>
              <a:rPr lang="en-US" altLang="zh-CN" sz="3600" b="1" spc="600" dirty="0">
                <a:solidFill>
                  <a:srgbClr val="0F74A1"/>
                </a:solidFill>
                <a:cs typeface="+mn-ea"/>
                <a:sym typeface="+mn-lt"/>
              </a:rPr>
              <a:t>Visualization</a:t>
            </a:r>
            <a:endParaRPr lang="en-US" altLang="zh-CN" sz="3600" b="1" spc="600" dirty="0">
              <a:solidFill>
                <a:srgbClr val="0F74A1"/>
              </a:solidFill>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181100"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6572252"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66725" y="1204626"/>
            <a:ext cx="10991849" cy="411480"/>
          </a:xfrm>
          <a:prstGeom prst="rect">
            <a:avLst/>
          </a:prstGeom>
          <a:noFill/>
        </p:spPr>
        <p:txBody>
          <a:bodyPr wrap="square" rtlCol="0">
            <a:spAutoFit/>
          </a:bodyPr>
          <a:lstStyle/>
          <a:p>
            <a:pPr>
              <a:lnSpc>
                <a:spcPts val="2500"/>
              </a:lnSpc>
            </a:pPr>
            <a:r>
              <a:rPr lang="en-US" altLang="zh-CN" sz="2000" dirty="0">
                <a:solidFill>
                  <a:schemeClr val="bg1"/>
                </a:solidFill>
                <a:cs typeface="+mn-ea"/>
                <a:sym typeface="+mn-lt"/>
              </a:rPr>
              <a:t>This is the visualization of the outcome</a:t>
            </a:r>
            <a:endParaRPr lang="en-US" altLang="zh-CN" sz="2000" dirty="0">
              <a:solidFill>
                <a:schemeClr val="bg1"/>
              </a:solidFill>
              <a:cs typeface="+mn-ea"/>
              <a:sym typeface="+mn-lt"/>
            </a:endParaRPr>
          </a:p>
        </p:txBody>
      </p:sp>
      <p:sp>
        <p:nvSpPr>
          <p:cNvPr id="37" name="文本框 36"/>
          <p:cNvSpPr txBox="1"/>
          <p:nvPr/>
        </p:nvSpPr>
        <p:spPr>
          <a:xfrm>
            <a:off x="466725" y="537875"/>
            <a:ext cx="3004457" cy="398780"/>
          </a:xfrm>
          <a:prstGeom prst="rect">
            <a:avLst/>
          </a:prstGeom>
          <a:noFill/>
        </p:spPr>
        <p:txBody>
          <a:bodyPr wrap="square" rtlCol="0">
            <a:spAutoFit/>
          </a:bodyPr>
          <a:lstStyle/>
          <a:p>
            <a:r>
              <a:rPr lang="en-US" sz="2000" b="1" dirty="0">
                <a:solidFill>
                  <a:schemeClr val="bg1"/>
                </a:solidFill>
                <a:cs typeface="+mn-ea"/>
                <a:sym typeface="+mn-lt"/>
              </a:rPr>
              <a:t>Visualization</a:t>
            </a:r>
            <a:endParaRPr lang="en-US" dirty="0">
              <a:solidFill>
                <a:schemeClr val="bg1"/>
              </a:solidFill>
              <a:cs typeface="+mn-ea"/>
              <a:sym typeface="+mn-lt"/>
            </a:endParaRPr>
          </a:p>
        </p:txBody>
      </p:sp>
      <p:sp>
        <p:nvSpPr>
          <p:cNvPr id="43" name="文本框 42"/>
          <p:cNvSpPr txBox="1"/>
          <p:nvPr/>
        </p:nvSpPr>
        <p:spPr>
          <a:xfrm>
            <a:off x="1610900" y="2694350"/>
            <a:ext cx="3004457" cy="398780"/>
          </a:xfrm>
          <a:prstGeom prst="rect">
            <a:avLst/>
          </a:prstGeom>
          <a:noFill/>
        </p:spPr>
        <p:txBody>
          <a:bodyPr wrap="square" rtlCol="0">
            <a:spAutoFit/>
          </a:bodyPr>
          <a:lstStyle/>
          <a:p>
            <a:r>
              <a:rPr lang="en-US" altLang="zh-CN" sz="2000" b="1" dirty="0">
                <a:solidFill>
                  <a:srgbClr val="0F74A1"/>
                </a:solidFill>
                <a:cs typeface="+mn-ea"/>
                <a:sym typeface="+mn-lt"/>
              </a:rPr>
              <a:t>Loss</a:t>
            </a:r>
            <a:endParaRPr lang="en-US" altLang="zh-CN" sz="2000" b="1" dirty="0">
              <a:solidFill>
                <a:srgbClr val="0F74A1"/>
              </a:solidFill>
              <a:cs typeface="+mn-ea"/>
              <a:sym typeface="+mn-lt"/>
            </a:endParaRPr>
          </a:p>
        </p:txBody>
      </p:sp>
      <p:grpSp>
        <p:nvGrpSpPr>
          <p:cNvPr id="9" name="组合 8"/>
          <p:cNvGrpSpPr/>
          <p:nvPr/>
        </p:nvGrpSpPr>
        <p:grpSpPr>
          <a:xfrm>
            <a:off x="1711538" y="316020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7002050" y="2694350"/>
            <a:ext cx="3004457" cy="398780"/>
          </a:xfrm>
          <a:prstGeom prst="rect">
            <a:avLst/>
          </a:prstGeom>
          <a:noFill/>
        </p:spPr>
        <p:txBody>
          <a:bodyPr wrap="square" rtlCol="0">
            <a:spAutoFit/>
          </a:bodyPr>
          <a:lstStyle/>
          <a:p>
            <a:r>
              <a:rPr lang="en-US" altLang="zh-CN" sz="2000" b="1" dirty="0">
                <a:solidFill>
                  <a:srgbClr val="0F74A1"/>
                </a:solidFill>
                <a:cs typeface="+mn-ea"/>
                <a:sym typeface="+mn-lt"/>
              </a:rPr>
              <a:t>Accuracy</a:t>
            </a:r>
            <a:endParaRPr lang="en-US" altLang="zh-CN" sz="2000" b="1" dirty="0">
              <a:solidFill>
                <a:srgbClr val="0F74A1"/>
              </a:solidFill>
              <a:cs typeface="+mn-ea"/>
              <a:sym typeface="+mn-lt"/>
            </a:endParaRPr>
          </a:p>
        </p:txBody>
      </p:sp>
      <p:grpSp>
        <p:nvGrpSpPr>
          <p:cNvPr id="47" name="组合 46"/>
          <p:cNvGrpSpPr/>
          <p:nvPr/>
        </p:nvGrpSpPr>
        <p:grpSpPr>
          <a:xfrm>
            <a:off x="7102688" y="3160201"/>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pic>
        <p:nvPicPr>
          <p:cNvPr id="4" name="图片 1" descr="lossreco"/>
          <p:cNvPicPr>
            <a:picLocks noChangeAspect="1"/>
          </p:cNvPicPr>
          <p:nvPr/>
        </p:nvPicPr>
        <p:blipFill>
          <a:blip r:embed="rId1"/>
          <a:stretch>
            <a:fillRect/>
          </a:stretch>
        </p:blipFill>
        <p:spPr>
          <a:xfrm>
            <a:off x="1711325" y="3368040"/>
            <a:ext cx="3249930" cy="2437765"/>
          </a:xfrm>
          <a:prstGeom prst="rect">
            <a:avLst/>
          </a:prstGeom>
        </p:spPr>
      </p:pic>
      <p:pic>
        <p:nvPicPr>
          <p:cNvPr id="6" name="图片 2" descr="accreco"/>
          <p:cNvPicPr>
            <a:picLocks noChangeAspect="1"/>
          </p:cNvPicPr>
          <p:nvPr/>
        </p:nvPicPr>
        <p:blipFill>
          <a:blip r:embed="rId2"/>
          <a:stretch>
            <a:fillRect/>
          </a:stretch>
        </p:blipFill>
        <p:spPr>
          <a:xfrm>
            <a:off x="7192010" y="3368040"/>
            <a:ext cx="3056255" cy="2292350"/>
          </a:xfrm>
          <a:prstGeom prst="rect">
            <a:avLst/>
          </a:prstGeom>
        </p:spPr>
      </p:pic>
    </p:spTree>
  </p:cSld>
  <p:clrMapOvr>
    <a:masterClrMapping/>
  </p:clrMapOvr>
  <p:transition spd="slow" advClick="0" advTm="2000">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949035" y="114300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733091" y="1142903"/>
            <a:ext cx="3697319" cy="2214880"/>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04</a:t>
            </a:r>
            <a:endParaRPr lang="zh-CN" altLang="en-US" sz="13800" b="1" i="1" dirty="0">
              <a:ln>
                <a:solidFill>
                  <a:srgbClr val="0F74A1"/>
                </a:solidFill>
              </a:ln>
              <a:noFill/>
              <a:cs typeface="+mn-ea"/>
              <a:sym typeface="+mn-lt"/>
            </a:endParaRPr>
          </a:p>
        </p:txBody>
      </p:sp>
      <p:sp>
        <p:nvSpPr>
          <p:cNvPr id="18" name="文本框 17"/>
          <p:cNvSpPr txBox="1"/>
          <p:nvPr/>
        </p:nvSpPr>
        <p:spPr>
          <a:xfrm>
            <a:off x="6019800" y="3802380"/>
            <a:ext cx="5612765" cy="645160"/>
          </a:xfrm>
          <a:prstGeom prst="rect">
            <a:avLst/>
          </a:prstGeom>
          <a:noFill/>
        </p:spPr>
        <p:txBody>
          <a:bodyPr wrap="square" rtlCol="0">
            <a:spAutoFit/>
          </a:bodyPr>
          <a:lstStyle/>
          <a:p>
            <a:pPr algn="ctr"/>
            <a:r>
              <a:rPr lang="en-US" altLang="zh-CN" sz="3600" b="1" spc="600" dirty="0">
                <a:solidFill>
                  <a:srgbClr val="0F74A1"/>
                </a:solidFill>
                <a:cs typeface="+mn-ea"/>
                <a:sym typeface="+mn-lt"/>
              </a:rPr>
              <a:t>Application</a:t>
            </a:r>
            <a:endParaRPr lang="en-US" altLang="zh-CN" sz="3600" b="1" spc="600" dirty="0">
              <a:solidFill>
                <a:srgbClr val="0F74A1"/>
              </a:solidFill>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066654" y="3061442"/>
            <a:ext cx="2460152" cy="778546"/>
          </a:xfrm>
          <a:prstGeom prst="rect">
            <a:avLst/>
          </a:prstGeom>
          <a:noFill/>
        </p:spPr>
        <p:txBody>
          <a:bodyPr wrap="square" rtlCol="0">
            <a:spAutoFit/>
          </a:bodyPr>
          <a:lstStyle/>
          <a:p>
            <a:pPr algn="ctr">
              <a:lnSpc>
                <a:spcPts val="6500"/>
              </a:lnSpc>
            </a:pPr>
            <a:r>
              <a:rPr lang="zh-CN" altLang="en-US" sz="2000" b="1" spc="100" dirty="0">
                <a:solidFill>
                  <a:srgbClr val="0F74A1"/>
                </a:solidFill>
                <a:cs typeface="+mn-ea"/>
                <a:sym typeface="+mn-lt"/>
              </a:rPr>
              <a:t>文字替换</a:t>
            </a:r>
            <a:endParaRPr lang="zh-CN" altLang="en-US" sz="1600" b="1" spc="100" dirty="0">
              <a:solidFill>
                <a:srgbClr val="0F74A1"/>
              </a:solidFill>
              <a:cs typeface="+mn-ea"/>
              <a:sym typeface="+mn-lt"/>
            </a:endParaRPr>
          </a:p>
        </p:txBody>
      </p:sp>
      <p:sp>
        <p:nvSpPr>
          <p:cNvPr id="16" name="文本框 15"/>
          <p:cNvSpPr txBox="1"/>
          <p:nvPr/>
        </p:nvSpPr>
        <p:spPr>
          <a:xfrm>
            <a:off x="8370564" y="3061442"/>
            <a:ext cx="2460152" cy="778546"/>
          </a:xfrm>
          <a:prstGeom prst="rect">
            <a:avLst/>
          </a:prstGeom>
          <a:noFill/>
        </p:spPr>
        <p:txBody>
          <a:bodyPr wrap="square" rtlCol="0">
            <a:spAutoFit/>
          </a:bodyPr>
          <a:lstStyle/>
          <a:p>
            <a:pPr algn="ctr">
              <a:lnSpc>
                <a:spcPts val="6500"/>
              </a:lnSpc>
            </a:pPr>
            <a:r>
              <a:rPr lang="zh-CN" altLang="en-US" sz="2000" b="1" spc="100" dirty="0">
                <a:solidFill>
                  <a:srgbClr val="0F74A1"/>
                </a:solidFill>
                <a:cs typeface="+mn-ea"/>
                <a:sym typeface="+mn-lt"/>
              </a:rPr>
              <a:t>文字替换</a:t>
            </a:r>
            <a:endParaRPr lang="zh-CN" altLang="en-US" sz="1600" b="1" spc="100" dirty="0">
              <a:solidFill>
                <a:srgbClr val="0F74A1"/>
              </a:solidFill>
              <a:cs typeface="+mn-ea"/>
              <a:sym typeface="+mn-lt"/>
            </a:endParaRPr>
          </a:p>
        </p:txBody>
      </p:sp>
      <p:sp>
        <p:nvSpPr>
          <p:cNvPr id="26" name="文本框 25"/>
          <p:cNvSpPr txBox="1"/>
          <p:nvPr/>
        </p:nvSpPr>
        <p:spPr>
          <a:xfrm>
            <a:off x="975102" y="1156082"/>
            <a:ext cx="10241796" cy="411480"/>
          </a:xfrm>
          <a:prstGeom prst="rect">
            <a:avLst/>
          </a:prstGeom>
          <a:noFill/>
        </p:spPr>
        <p:txBody>
          <a:bodyPr wrap="square" rtlCol="0">
            <a:spAutoFit/>
          </a:bodyPr>
          <a:lstStyle/>
          <a:p>
            <a:pPr>
              <a:lnSpc>
                <a:spcPts val="2500"/>
              </a:lnSpc>
            </a:pPr>
            <a:r>
              <a:rPr lang="en-US" altLang="zh-CN" sz="1400" dirty="0">
                <a:solidFill>
                  <a:schemeClr val="bg1"/>
                </a:solidFill>
                <a:cs typeface="+mn-ea"/>
                <a:sym typeface="+mn-lt"/>
              </a:rPr>
              <a:t> </a:t>
            </a:r>
            <a:endParaRPr lang="en-US" altLang="zh-CN" sz="1400" dirty="0">
              <a:solidFill>
                <a:schemeClr val="bg1"/>
              </a:solidFill>
              <a:cs typeface="+mn-ea"/>
              <a:sym typeface="+mn-lt"/>
            </a:endParaRPr>
          </a:p>
        </p:txBody>
      </p:sp>
      <p:sp>
        <p:nvSpPr>
          <p:cNvPr id="27" name="文本框 26"/>
          <p:cNvSpPr txBox="1"/>
          <p:nvPr/>
        </p:nvSpPr>
        <p:spPr>
          <a:xfrm>
            <a:off x="975360" y="479425"/>
            <a:ext cx="5622290" cy="398780"/>
          </a:xfrm>
          <a:prstGeom prst="rect">
            <a:avLst/>
          </a:prstGeom>
          <a:noFill/>
        </p:spPr>
        <p:txBody>
          <a:bodyPr wrap="square" rtlCol="0">
            <a:spAutoFit/>
          </a:bodyPr>
          <a:lstStyle/>
          <a:p>
            <a:r>
              <a:rPr lang="en-US" sz="2000" b="1" dirty="0">
                <a:solidFill>
                  <a:schemeClr val="bg1"/>
                </a:solidFill>
                <a:cs typeface="+mn-ea"/>
                <a:sym typeface="+mn-lt"/>
              </a:rPr>
              <a:t>Recognization with face detection</a:t>
            </a:r>
            <a:endParaRPr lang="en-US" dirty="0">
              <a:solidFill>
                <a:schemeClr val="bg1"/>
              </a:solidFill>
              <a:cs typeface="+mn-ea"/>
              <a:sym typeface="+mn-lt"/>
            </a:endParaRPr>
          </a:p>
        </p:txBody>
      </p:sp>
      <p:pic>
        <p:nvPicPr>
          <p:cNvPr id="6" name="图片 4"/>
          <p:cNvPicPr>
            <a:picLocks noChangeAspect="1"/>
          </p:cNvPicPr>
          <p:nvPr/>
        </p:nvPicPr>
        <p:blipFill>
          <a:blip r:embed="rId1"/>
          <a:srcRect b="4537"/>
          <a:stretch>
            <a:fillRect/>
          </a:stretch>
        </p:blipFill>
        <p:spPr>
          <a:xfrm>
            <a:off x="2049780" y="1156335"/>
            <a:ext cx="8329295" cy="4970145"/>
          </a:xfrm>
          <a:prstGeom prst="rect">
            <a:avLst/>
          </a:prstGeom>
          <a:noFill/>
          <a:ln>
            <a:noFill/>
          </a:ln>
        </p:spPr>
      </p:pic>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949035" y="114300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726741" y="1142903"/>
            <a:ext cx="3697319" cy="2214880"/>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05</a:t>
            </a:r>
            <a:endParaRPr lang="zh-CN" altLang="en-US" sz="13800" b="1" i="1" dirty="0">
              <a:ln>
                <a:solidFill>
                  <a:srgbClr val="0F74A1"/>
                </a:solidFill>
              </a:ln>
              <a:noFill/>
              <a:cs typeface="+mn-ea"/>
              <a:sym typeface="+mn-lt"/>
            </a:endParaRPr>
          </a:p>
        </p:txBody>
      </p:sp>
      <p:sp>
        <p:nvSpPr>
          <p:cNvPr id="18" name="文本框 17"/>
          <p:cNvSpPr txBox="1"/>
          <p:nvPr/>
        </p:nvSpPr>
        <p:spPr>
          <a:xfrm>
            <a:off x="6019800" y="3802380"/>
            <a:ext cx="5612765" cy="645160"/>
          </a:xfrm>
          <a:prstGeom prst="rect">
            <a:avLst/>
          </a:prstGeom>
          <a:noFill/>
        </p:spPr>
        <p:txBody>
          <a:bodyPr wrap="square" rtlCol="0">
            <a:spAutoFit/>
          </a:bodyPr>
          <a:lstStyle/>
          <a:p>
            <a:pPr algn="ctr"/>
            <a:r>
              <a:rPr lang="en-US" altLang="zh-CN" sz="3600" b="1" spc="600" dirty="0">
                <a:solidFill>
                  <a:srgbClr val="0F74A1"/>
                </a:solidFill>
                <a:cs typeface="+mn-ea"/>
                <a:sym typeface="+mn-lt"/>
              </a:rPr>
              <a:t> some other work</a:t>
            </a:r>
            <a:endParaRPr lang="en-US" altLang="zh-CN" sz="3600" b="1" spc="600" dirty="0">
              <a:solidFill>
                <a:srgbClr val="0F74A1"/>
              </a:solidFill>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066654" y="3061442"/>
            <a:ext cx="2460152" cy="778546"/>
          </a:xfrm>
          <a:prstGeom prst="rect">
            <a:avLst/>
          </a:prstGeom>
          <a:noFill/>
        </p:spPr>
        <p:txBody>
          <a:bodyPr wrap="square" rtlCol="0">
            <a:spAutoFit/>
          </a:bodyPr>
          <a:lstStyle/>
          <a:p>
            <a:pPr algn="ctr">
              <a:lnSpc>
                <a:spcPts val="6500"/>
              </a:lnSpc>
            </a:pPr>
            <a:r>
              <a:rPr lang="zh-CN" altLang="en-US" sz="2000" b="1" spc="100" dirty="0">
                <a:solidFill>
                  <a:srgbClr val="0F74A1"/>
                </a:solidFill>
                <a:cs typeface="+mn-ea"/>
                <a:sym typeface="+mn-lt"/>
              </a:rPr>
              <a:t>文字替换</a:t>
            </a:r>
            <a:endParaRPr lang="zh-CN" altLang="en-US" sz="1600" b="1" spc="100" dirty="0">
              <a:solidFill>
                <a:srgbClr val="0F74A1"/>
              </a:solidFill>
              <a:cs typeface="+mn-ea"/>
              <a:sym typeface="+mn-lt"/>
            </a:endParaRPr>
          </a:p>
        </p:txBody>
      </p:sp>
      <p:sp>
        <p:nvSpPr>
          <p:cNvPr id="16" name="文本框 15"/>
          <p:cNvSpPr txBox="1"/>
          <p:nvPr/>
        </p:nvSpPr>
        <p:spPr>
          <a:xfrm>
            <a:off x="8370564" y="3061442"/>
            <a:ext cx="2460152" cy="778546"/>
          </a:xfrm>
          <a:prstGeom prst="rect">
            <a:avLst/>
          </a:prstGeom>
          <a:noFill/>
        </p:spPr>
        <p:txBody>
          <a:bodyPr wrap="square" rtlCol="0">
            <a:spAutoFit/>
          </a:bodyPr>
          <a:lstStyle/>
          <a:p>
            <a:pPr algn="ctr">
              <a:lnSpc>
                <a:spcPts val="6500"/>
              </a:lnSpc>
            </a:pPr>
            <a:r>
              <a:rPr lang="zh-CN" altLang="en-US" sz="2000" b="1" spc="100" dirty="0">
                <a:solidFill>
                  <a:srgbClr val="0F74A1"/>
                </a:solidFill>
                <a:cs typeface="+mn-ea"/>
                <a:sym typeface="+mn-lt"/>
              </a:rPr>
              <a:t>文字替换</a:t>
            </a:r>
            <a:endParaRPr lang="zh-CN" altLang="en-US" sz="1600" b="1" spc="100" dirty="0">
              <a:solidFill>
                <a:srgbClr val="0F74A1"/>
              </a:solidFill>
              <a:cs typeface="+mn-ea"/>
              <a:sym typeface="+mn-lt"/>
            </a:endParaRPr>
          </a:p>
        </p:txBody>
      </p:sp>
      <p:sp>
        <p:nvSpPr>
          <p:cNvPr id="26" name="文本框 25"/>
          <p:cNvSpPr txBox="1"/>
          <p:nvPr/>
        </p:nvSpPr>
        <p:spPr>
          <a:xfrm>
            <a:off x="975102" y="1156082"/>
            <a:ext cx="10241796" cy="411480"/>
          </a:xfrm>
          <a:prstGeom prst="rect">
            <a:avLst/>
          </a:prstGeom>
          <a:noFill/>
        </p:spPr>
        <p:txBody>
          <a:bodyPr wrap="square" rtlCol="0">
            <a:spAutoFit/>
          </a:bodyPr>
          <a:lstStyle/>
          <a:p>
            <a:pPr>
              <a:lnSpc>
                <a:spcPts val="2500"/>
              </a:lnSpc>
            </a:pPr>
            <a:r>
              <a:rPr lang="en-US" altLang="zh-CN" sz="1400" dirty="0">
                <a:solidFill>
                  <a:schemeClr val="bg1"/>
                </a:solidFill>
                <a:cs typeface="+mn-ea"/>
                <a:sym typeface="+mn-lt"/>
              </a:rPr>
              <a:t> </a:t>
            </a:r>
            <a:endParaRPr lang="en-US" altLang="zh-CN" sz="1400" dirty="0">
              <a:solidFill>
                <a:schemeClr val="bg1"/>
              </a:solidFill>
              <a:cs typeface="+mn-ea"/>
              <a:sym typeface="+mn-lt"/>
            </a:endParaRPr>
          </a:p>
        </p:txBody>
      </p:sp>
      <p:sp>
        <p:nvSpPr>
          <p:cNvPr id="27" name="文本框 26"/>
          <p:cNvSpPr txBox="1"/>
          <p:nvPr/>
        </p:nvSpPr>
        <p:spPr>
          <a:xfrm>
            <a:off x="975360" y="479425"/>
            <a:ext cx="5622290" cy="398780"/>
          </a:xfrm>
          <a:prstGeom prst="rect">
            <a:avLst/>
          </a:prstGeom>
          <a:noFill/>
        </p:spPr>
        <p:txBody>
          <a:bodyPr wrap="square" rtlCol="0">
            <a:spAutoFit/>
          </a:bodyPr>
          <a:lstStyle/>
          <a:p>
            <a:r>
              <a:rPr lang="en-US" sz="2000" b="1" dirty="0">
                <a:solidFill>
                  <a:schemeClr val="bg1"/>
                </a:solidFill>
                <a:cs typeface="+mn-ea"/>
                <a:sym typeface="+mn-lt"/>
              </a:rPr>
              <a:t>SVM</a:t>
            </a:r>
            <a:endParaRPr lang="en-US" dirty="0">
              <a:solidFill>
                <a:schemeClr val="bg1"/>
              </a:solidFill>
              <a:cs typeface="+mn-ea"/>
              <a:sym typeface="+mn-lt"/>
            </a:endParaRPr>
          </a:p>
        </p:txBody>
      </p:sp>
      <p:pic>
        <p:nvPicPr>
          <p:cNvPr id="2" name="图片 1"/>
          <p:cNvPicPr>
            <a:picLocks noChangeAspect="1"/>
          </p:cNvPicPr>
          <p:nvPr/>
        </p:nvPicPr>
        <p:blipFill>
          <a:blip r:embed="rId1"/>
          <a:srcRect t="10475" b="13283"/>
          <a:stretch>
            <a:fillRect/>
          </a:stretch>
        </p:blipFill>
        <p:spPr>
          <a:xfrm>
            <a:off x="1590675" y="1200785"/>
            <a:ext cx="9352915" cy="4457065"/>
          </a:xfrm>
          <a:prstGeom prst="rect">
            <a:avLst/>
          </a:prstGeom>
        </p:spPr>
      </p:pic>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066654" y="3061442"/>
            <a:ext cx="2460152" cy="778546"/>
          </a:xfrm>
          <a:prstGeom prst="rect">
            <a:avLst/>
          </a:prstGeom>
          <a:noFill/>
        </p:spPr>
        <p:txBody>
          <a:bodyPr wrap="square" rtlCol="0">
            <a:spAutoFit/>
          </a:bodyPr>
          <a:lstStyle/>
          <a:p>
            <a:pPr algn="ctr">
              <a:lnSpc>
                <a:spcPts val="6500"/>
              </a:lnSpc>
            </a:pPr>
            <a:r>
              <a:rPr lang="zh-CN" altLang="en-US" sz="2000" b="1" spc="100" dirty="0">
                <a:solidFill>
                  <a:srgbClr val="0F74A1"/>
                </a:solidFill>
                <a:cs typeface="+mn-ea"/>
                <a:sym typeface="+mn-lt"/>
              </a:rPr>
              <a:t>文字替换</a:t>
            </a:r>
            <a:endParaRPr lang="zh-CN" altLang="en-US" sz="1600" b="1" spc="100" dirty="0">
              <a:solidFill>
                <a:srgbClr val="0F74A1"/>
              </a:solidFill>
              <a:cs typeface="+mn-ea"/>
              <a:sym typeface="+mn-lt"/>
            </a:endParaRPr>
          </a:p>
        </p:txBody>
      </p:sp>
      <p:sp>
        <p:nvSpPr>
          <p:cNvPr id="16" name="文本框 15"/>
          <p:cNvSpPr txBox="1"/>
          <p:nvPr/>
        </p:nvSpPr>
        <p:spPr>
          <a:xfrm>
            <a:off x="8370564" y="3061442"/>
            <a:ext cx="2460152" cy="778546"/>
          </a:xfrm>
          <a:prstGeom prst="rect">
            <a:avLst/>
          </a:prstGeom>
          <a:noFill/>
        </p:spPr>
        <p:txBody>
          <a:bodyPr wrap="square" rtlCol="0">
            <a:spAutoFit/>
          </a:bodyPr>
          <a:lstStyle/>
          <a:p>
            <a:pPr algn="ctr">
              <a:lnSpc>
                <a:spcPts val="6500"/>
              </a:lnSpc>
            </a:pPr>
            <a:r>
              <a:rPr lang="zh-CN" altLang="en-US" sz="2000" b="1" spc="100" dirty="0">
                <a:solidFill>
                  <a:srgbClr val="0F74A1"/>
                </a:solidFill>
                <a:cs typeface="+mn-ea"/>
                <a:sym typeface="+mn-lt"/>
              </a:rPr>
              <a:t>文字替换</a:t>
            </a:r>
            <a:endParaRPr lang="zh-CN" altLang="en-US" sz="1600" b="1" spc="100" dirty="0">
              <a:solidFill>
                <a:srgbClr val="0F74A1"/>
              </a:solidFill>
              <a:cs typeface="+mn-ea"/>
              <a:sym typeface="+mn-lt"/>
            </a:endParaRPr>
          </a:p>
        </p:txBody>
      </p:sp>
      <p:sp>
        <p:nvSpPr>
          <p:cNvPr id="26" name="文本框 25"/>
          <p:cNvSpPr txBox="1"/>
          <p:nvPr/>
        </p:nvSpPr>
        <p:spPr>
          <a:xfrm>
            <a:off x="975102" y="1156082"/>
            <a:ext cx="10241796" cy="411480"/>
          </a:xfrm>
          <a:prstGeom prst="rect">
            <a:avLst/>
          </a:prstGeom>
          <a:noFill/>
        </p:spPr>
        <p:txBody>
          <a:bodyPr wrap="square" rtlCol="0">
            <a:spAutoFit/>
          </a:bodyPr>
          <a:lstStyle/>
          <a:p>
            <a:pPr>
              <a:lnSpc>
                <a:spcPts val="2500"/>
              </a:lnSpc>
            </a:pPr>
            <a:r>
              <a:rPr lang="en-US" altLang="zh-CN" sz="1400" dirty="0">
                <a:solidFill>
                  <a:schemeClr val="bg1"/>
                </a:solidFill>
                <a:cs typeface="+mn-ea"/>
                <a:sym typeface="+mn-lt"/>
              </a:rPr>
              <a:t> </a:t>
            </a:r>
            <a:endParaRPr lang="en-US" altLang="zh-CN" sz="1400" dirty="0">
              <a:solidFill>
                <a:schemeClr val="bg1"/>
              </a:solidFill>
              <a:cs typeface="+mn-ea"/>
              <a:sym typeface="+mn-lt"/>
            </a:endParaRPr>
          </a:p>
        </p:txBody>
      </p:sp>
      <p:sp>
        <p:nvSpPr>
          <p:cNvPr id="27" name="文本框 26"/>
          <p:cNvSpPr txBox="1"/>
          <p:nvPr/>
        </p:nvSpPr>
        <p:spPr>
          <a:xfrm>
            <a:off x="975360" y="479425"/>
            <a:ext cx="5622290" cy="398780"/>
          </a:xfrm>
          <a:prstGeom prst="rect">
            <a:avLst/>
          </a:prstGeom>
          <a:noFill/>
        </p:spPr>
        <p:txBody>
          <a:bodyPr wrap="square" rtlCol="0">
            <a:spAutoFit/>
          </a:bodyPr>
          <a:lstStyle/>
          <a:p>
            <a:r>
              <a:rPr lang="en-US" sz="2000" b="1" dirty="0">
                <a:solidFill>
                  <a:schemeClr val="bg1"/>
                </a:solidFill>
                <a:cs typeface="+mn-ea"/>
                <a:sym typeface="+mn-lt"/>
              </a:rPr>
              <a:t>GUI</a:t>
            </a:r>
            <a:endParaRPr lang="en-US" dirty="0">
              <a:solidFill>
                <a:schemeClr val="bg1"/>
              </a:solidFill>
              <a:cs typeface="+mn-ea"/>
              <a:sym typeface="+mn-lt"/>
            </a:endParaRPr>
          </a:p>
        </p:txBody>
      </p:sp>
      <p:pic>
        <p:nvPicPr>
          <p:cNvPr id="3" name="图片 2"/>
          <p:cNvPicPr>
            <a:picLocks noChangeAspect="1"/>
          </p:cNvPicPr>
          <p:nvPr/>
        </p:nvPicPr>
        <p:blipFill>
          <a:blip r:embed="rId1"/>
          <a:srcRect l="33073" t="21950" r="10625" b="19700"/>
          <a:stretch>
            <a:fillRect/>
          </a:stretch>
        </p:blipFill>
        <p:spPr>
          <a:xfrm>
            <a:off x="2581275" y="1205865"/>
            <a:ext cx="6864350" cy="4446270"/>
          </a:xfrm>
          <a:prstGeom prst="rect">
            <a:avLst/>
          </a:prstGeom>
        </p:spPr>
      </p:pic>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949035" y="114300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726741" y="1142903"/>
            <a:ext cx="3697319" cy="2214880"/>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06</a:t>
            </a:r>
            <a:endParaRPr lang="zh-CN" altLang="en-US" sz="13800" b="1" i="1" dirty="0">
              <a:ln>
                <a:solidFill>
                  <a:srgbClr val="0F74A1"/>
                </a:solidFill>
              </a:ln>
              <a:noFill/>
              <a:cs typeface="+mn-ea"/>
              <a:sym typeface="+mn-lt"/>
            </a:endParaRPr>
          </a:p>
        </p:txBody>
      </p:sp>
      <p:sp>
        <p:nvSpPr>
          <p:cNvPr id="18" name="文本框 17"/>
          <p:cNvSpPr txBox="1"/>
          <p:nvPr/>
        </p:nvSpPr>
        <p:spPr>
          <a:xfrm>
            <a:off x="6019800" y="3802380"/>
            <a:ext cx="5612765" cy="645160"/>
          </a:xfrm>
          <a:prstGeom prst="rect">
            <a:avLst/>
          </a:prstGeom>
          <a:noFill/>
        </p:spPr>
        <p:txBody>
          <a:bodyPr wrap="square" rtlCol="0">
            <a:spAutoFit/>
          </a:bodyPr>
          <a:lstStyle/>
          <a:p>
            <a:pPr algn="ctr"/>
            <a:r>
              <a:rPr lang="en-US" altLang="zh-CN" sz="3600" b="1" spc="600" dirty="0">
                <a:solidFill>
                  <a:srgbClr val="0F74A1"/>
                </a:solidFill>
                <a:cs typeface="+mn-ea"/>
                <a:sym typeface="+mn-lt"/>
              </a:rPr>
              <a:t>prospect</a:t>
            </a:r>
            <a:endParaRPr lang="en-US" altLang="zh-CN" sz="3600" b="1" spc="600" dirty="0">
              <a:solidFill>
                <a:srgbClr val="0F74A1"/>
              </a:solidFill>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890551"/>
            <a:ext cx="12192000" cy="3050004"/>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椭圆 1"/>
          <p:cNvSpPr/>
          <p:nvPr/>
        </p:nvSpPr>
        <p:spPr>
          <a:xfrm>
            <a:off x="944380" y="1742606"/>
            <a:ext cx="1678899" cy="160394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01</a:t>
            </a:r>
            <a:endParaRPr lang="zh-CN" altLang="en-US" sz="2800" dirty="0">
              <a:cs typeface="+mn-ea"/>
              <a:sym typeface="+mn-lt"/>
            </a:endParaRPr>
          </a:p>
        </p:txBody>
      </p:sp>
      <p:sp>
        <p:nvSpPr>
          <p:cNvPr id="35" name="椭圆 34"/>
          <p:cNvSpPr/>
          <p:nvPr/>
        </p:nvSpPr>
        <p:spPr>
          <a:xfrm>
            <a:off x="3756285" y="1742606"/>
            <a:ext cx="1678899" cy="160394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02</a:t>
            </a:r>
            <a:endParaRPr lang="zh-CN" altLang="en-US" sz="2800" dirty="0">
              <a:cs typeface="+mn-ea"/>
              <a:sym typeface="+mn-lt"/>
            </a:endParaRPr>
          </a:p>
        </p:txBody>
      </p:sp>
      <p:sp>
        <p:nvSpPr>
          <p:cNvPr id="37" name="椭圆 36"/>
          <p:cNvSpPr/>
          <p:nvPr/>
        </p:nvSpPr>
        <p:spPr>
          <a:xfrm>
            <a:off x="6568190" y="1742606"/>
            <a:ext cx="1678899" cy="160394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03</a:t>
            </a:r>
            <a:endParaRPr lang="zh-CN" altLang="en-US" sz="2800" dirty="0">
              <a:cs typeface="+mn-ea"/>
              <a:sym typeface="+mn-lt"/>
            </a:endParaRPr>
          </a:p>
        </p:txBody>
      </p:sp>
      <p:sp>
        <p:nvSpPr>
          <p:cNvPr id="45" name="椭圆 44"/>
          <p:cNvSpPr/>
          <p:nvPr/>
        </p:nvSpPr>
        <p:spPr>
          <a:xfrm>
            <a:off x="9380095" y="1742606"/>
            <a:ext cx="1678899" cy="160394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cs typeface="+mn-ea"/>
                <a:sym typeface="+mn-lt"/>
              </a:rPr>
              <a:t>04</a:t>
            </a:r>
            <a:endParaRPr lang="zh-CN" altLang="en-US" sz="2800" dirty="0">
              <a:cs typeface="+mn-ea"/>
              <a:sym typeface="+mn-lt"/>
            </a:endParaRPr>
          </a:p>
        </p:txBody>
      </p:sp>
      <p:sp>
        <p:nvSpPr>
          <p:cNvPr id="49" name="文本框 48"/>
          <p:cNvSpPr txBox="1"/>
          <p:nvPr/>
        </p:nvSpPr>
        <p:spPr>
          <a:xfrm>
            <a:off x="3839845" y="4990465"/>
            <a:ext cx="1510665" cy="398780"/>
          </a:xfrm>
          <a:prstGeom prst="rect">
            <a:avLst/>
          </a:prstGeom>
          <a:noFill/>
        </p:spPr>
        <p:txBody>
          <a:bodyPr wrap="square" rtlCol="0">
            <a:spAutoFit/>
          </a:bodyPr>
          <a:lstStyle/>
          <a:p>
            <a:r>
              <a:rPr lang="en-US" altLang="zh-CN" sz="2000" b="1" dirty="0">
                <a:solidFill>
                  <a:srgbClr val="0F74A1"/>
                </a:solidFill>
                <a:cs typeface="+mn-ea"/>
                <a:sym typeface="+mn-lt"/>
              </a:rPr>
              <a:t>more data</a:t>
            </a:r>
            <a:endParaRPr lang="en-US" altLang="zh-CN" sz="2000" b="1" dirty="0">
              <a:solidFill>
                <a:srgbClr val="0F74A1"/>
              </a:solidFill>
              <a:cs typeface="+mn-ea"/>
              <a:sym typeface="+mn-lt"/>
            </a:endParaRPr>
          </a:p>
        </p:txBody>
      </p:sp>
      <p:sp>
        <p:nvSpPr>
          <p:cNvPr id="52" name="文本框 51"/>
          <p:cNvSpPr txBox="1"/>
          <p:nvPr/>
        </p:nvSpPr>
        <p:spPr>
          <a:xfrm>
            <a:off x="9210675" y="4990465"/>
            <a:ext cx="2369820" cy="398780"/>
          </a:xfrm>
          <a:prstGeom prst="rect">
            <a:avLst/>
          </a:prstGeom>
          <a:noFill/>
        </p:spPr>
        <p:txBody>
          <a:bodyPr wrap="square" rtlCol="0">
            <a:spAutoFit/>
          </a:bodyPr>
          <a:lstStyle/>
          <a:p>
            <a:r>
              <a:rPr lang="en-US" altLang="zh-CN" sz="2000" b="1" dirty="0">
                <a:solidFill>
                  <a:srgbClr val="0F74A1"/>
                </a:solidFill>
                <a:cs typeface="+mn-ea"/>
                <a:sym typeface="+mn-lt"/>
              </a:rPr>
              <a:t>more practical</a:t>
            </a:r>
            <a:endParaRPr lang="en-US" altLang="zh-CN" sz="2000" b="1" dirty="0">
              <a:solidFill>
                <a:srgbClr val="0F74A1"/>
              </a:solidFill>
              <a:cs typeface="+mn-ea"/>
              <a:sym typeface="+mn-lt"/>
            </a:endParaRPr>
          </a:p>
        </p:txBody>
      </p:sp>
      <p:sp>
        <p:nvSpPr>
          <p:cNvPr id="58" name="文本框 57"/>
          <p:cNvSpPr txBox="1"/>
          <p:nvPr/>
        </p:nvSpPr>
        <p:spPr>
          <a:xfrm>
            <a:off x="574675" y="4990465"/>
            <a:ext cx="2893060" cy="398780"/>
          </a:xfrm>
          <a:prstGeom prst="rect">
            <a:avLst/>
          </a:prstGeom>
          <a:noFill/>
        </p:spPr>
        <p:txBody>
          <a:bodyPr wrap="square" rtlCol="0">
            <a:spAutoFit/>
          </a:bodyPr>
          <a:lstStyle/>
          <a:p>
            <a:r>
              <a:rPr lang="en-US" altLang="zh-CN" sz="2000" b="1" dirty="0">
                <a:solidFill>
                  <a:srgbClr val="0F74A1"/>
                </a:solidFill>
                <a:cs typeface="+mn-ea"/>
                <a:sym typeface="+mn-lt"/>
              </a:rPr>
              <a:t>mobile application</a:t>
            </a:r>
            <a:endParaRPr lang="en-US" altLang="zh-CN" sz="2000" b="1" dirty="0">
              <a:solidFill>
                <a:srgbClr val="0F74A1"/>
              </a:solidFill>
              <a:cs typeface="+mn-ea"/>
              <a:sym typeface="+mn-lt"/>
            </a:endParaRPr>
          </a:p>
        </p:txBody>
      </p:sp>
      <p:sp>
        <p:nvSpPr>
          <p:cNvPr id="61" name="文本框 60"/>
          <p:cNvSpPr txBox="1"/>
          <p:nvPr/>
        </p:nvSpPr>
        <p:spPr>
          <a:xfrm>
            <a:off x="6484620" y="4990465"/>
            <a:ext cx="2515870" cy="398780"/>
          </a:xfrm>
          <a:prstGeom prst="rect">
            <a:avLst/>
          </a:prstGeom>
          <a:noFill/>
        </p:spPr>
        <p:txBody>
          <a:bodyPr wrap="square" rtlCol="0">
            <a:spAutoFit/>
          </a:bodyPr>
          <a:lstStyle/>
          <a:p>
            <a:r>
              <a:rPr lang="en-US" altLang="zh-CN" sz="2000" b="1" dirty="0">
                <a:solidFill>
                  <a:srgbClr val="0F74A1"/>
                </a:solidFill>
                <a:cs typeface="+mn-ea"/>
                <a:sym typeface="+mn-lt"/>
              </a:rPr>
              <a:t>more accurate</a:t>
            </a:r>
            <a:endParaRPr lang="en-US" altLang="zh-CN" sz="2000" b="1" dirty="0">
              <a:solidFill>
                <a:srgbClr val="0F74A1"/>
              </a:solidFill>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anim calcmode="lin" valueType="num">
                                      <p:cBhvr>
                                        <p:cTn id="21" dur="1000" fill="hold"/>
                                        <p:tgtEl>
                                          <p:spTgt spid="49"/>
                                        </p:tgtEl>
                                        <p:attrNameLst>
                                          <p:attrName>ppt_x</p:attrName>
                                        </p:attrNameLst>
                                      </p:cBhvr>
                                      <p:tavLst>
                                        <p:tav tm="0">
                                          <p:val>
                                            <p:strVal val="#ppt_x"/>
                                          </p:val>
                                        </p:tav>
                                        <p:tav tm="100000">
                                          <p:val>
                                            <p:strVal val="#ppt_x"/>
                                          </p:val>
                                        </p:tav>
                                      </p:tavLst>
                                    </p:anim>
                                    <p:anim calcmode="lin" valueType="num">
                                      <p:cBhvr>
                                        <p:cTn id="22" dur="1000" fill="hold"/>
                                        <p:tgtEl>
                                          <p:spTgt spid="4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1000"/>
                                        <p:tgtEl>
                                          <p:spTgt spid="58"/>
                                        </p:tgtEl>
                                      </p:cBhvr>
                                    </p:animEffect>
                                    <p:anim calcmode="lin" valueType="num">
                                      <p:cBhvr>
                                        <p:cTn id="31" dur="1000" fill="hold"/>
                                        <p:tgtEl>
                                          <p:spTgt spid="58"/>
                                        </p:tgtEl>
                                        <p:attrNameLst>
                                          <p:attrName>ppt_x</p:attrName>
                                        </p:attrNameLst>
                                      </p:cBhvr>
                                      <p:tavLst>
                                        <p:tav tm="0">
                                          <p:val>
                                            <p:strVal val="#ppt_x"/>
                                          </p:val>
                                        </p:tav>
                                        <p:tav tm="100000">
                                          <p:val>
                                            <p:strVal val="#ppt_x"/>
                                          </p:val>
                                        </p:tav>
                                      </p:tavLst>
                                    </p:anim>
                                    <p:anim calcmode="lin" valueType="num">
                                      <p:cBhvr>
                                        <p:cTn id="32" dur="1000" fill="hold"/>
                                        <p:tgtEl>
                                          <p:spTgt spid="5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1000"/>
                                        <p:tgtEl>
                                          <p:spTgt spid="61"/>
                                        </p:tgtEl>
                                      </p:cBhvr>
                                    </p:animEffect>
                                    <p:anim calcmode="lin" valueType="num">
                                      <p:cBhvr>
                                        <p:cTn id="36" dur="1000" fill="hold"/>
                                        <p:tgtEl>
                                          <p:spTgt spid="61"/>
                                        </p:tgtEl>
                                        <p:attrNameLst>
                                          <p:attrName>ppt_x</p:attrName>
                                        </p:attrNameLst>
                                      </p:cBhvr>
                                      <p:tavLst>
                                        <p:tav tm="0">
                                          <p:val>
                                            <p:strVal val="#ppt_x"/>
                                          </p:val>
                                        </p:tav>
                                        <p:tav tm="100000">
                                          <p:val>
                                            <p:strVal val="#ppt_x"/>
                                          </p:val>
                                        </p:tav>
                                      </p:tavLst>
                                    </p:anim>
                                    <p:anim calcmode="lin" valueType="num">
                                      <p:cBhvr>
                                        <p:cTn id="37"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5" grpId="0" bldLvl="0" animBg="1"/>
      <p:bldP spid="37" grpId="0" bldLvl="0" animBg="1"/>
      <p:bldP spid="45" grpId="0" bldLvl="0" animBg="1"/>
      <p:bldP spid="49" grpId="0"/>
      <p:bldP spid="52" grpId="0"/>
      <p:bldP spid="58"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组合 160"/>
          <p:cNvGrpSpPr/>
          <p:nvPr/>
        </p:nvGrpSpPr>
        <p:grpSpPr>
          <a:xfrm>
            <a:off x="0" y="-11121"/>
            <a:ext cx="6096000" cy="6858000"/>
            <a:chOff x="0" y="0"/>
            <a:chExt cx="6096000" cy="6858000"/>
          </a:xfrm>
        </p:grpSpPr>
        <p:cxnSp>
          <p:nvCxnSpPr>
            <p:cNvPr id="56" name="直接连接符 55"/>
            <p:cNvCxnSpPr/>
            <p:nvPr/>
          </p:nvCxnSpPr>
          <p:spPr>
            <a:xfrm>
              <a:off x="0" y="161364"/>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0" y="28950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0" y="41764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0" y="54579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0" y="67393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0" y="80207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0" y="93022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0" y="105836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0" y="118650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0" y="131464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0" y="144279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0" y="157093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0" y="169907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0" y="182721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0" y="195536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0" y="208350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0" y="221164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0" y="233978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0" y="246793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0" y="259607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0" y="272421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0" y="285235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0" y="298050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0" y="310864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0" y="323678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0" y="336492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0" y="349307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0" y="362121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0" y="374935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0" y="387749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0" y="400564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0" y="413378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0" y="426192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0" y="439007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0" y="451821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0" y="464635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0" y="477449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0" y="490264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0" y="503078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0" y="515892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0" y="528706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0" y="541521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0" y="554335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0" y="567149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0" y="579963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0" y="592778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0" y="605592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0" y="618406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0" y="631220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0" y="644035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0" y="656849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0" y="6696636"/>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43436"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25716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7089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8462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9835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71208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82580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93953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05326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116699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28072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39445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50818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62190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73563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84936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96309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07682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219055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230428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241801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253173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264546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275919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287292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298665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310038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321411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332784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344156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355529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66902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378275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389648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401021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412394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423767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35139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46512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57885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69258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480631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92004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503377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514750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526122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537495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48868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560241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571614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582987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5943601"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grpSp>
      <p:sp>
        <p:nvSpPr>
          <p:cNvPr id="162" name="矩形 161"/>
          <p:cNvSpPr/>
          <p:nvPr/>
        </p:nvSpPr>
        <p:spPr>
          <a:xfrm>
            <a:off x="6115874" y="0"/>
            <a:ext cx="6095995" cy="6858000"/>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0000"/>
              </a:solidFill>
              <a:cs typeface="+mn-ea"/>
              <a:sym typeface="+mn-lt"/>
            </a:endParaRPr>
          </a:p>
        </p:txBody>
      </p:sp>
      <p:sp>
        <p:nvSpPr>
          <p:cNvPr id="4" name="矩形: 圆角 3"/>
          <p:cNvSpPr/>
          <p:nvPr/>
        </p:nvSpPr>
        <p:spPr>
          <a:xfrm>
            <a:off x="825809" y="1638511"/>
            <a:ext cx="10516822" cy="4501214"/>
          </a:xfrm>
          <a:prstGeom prst="roundRect">
            <a:avLst>
              <a:gd name="adj" fmla="val 6751"/>
            </a:avLst>
          </a:prstGeom>
          <a:solidFill>
            <a:schemeClr val="bg1"/>
          </a:solidFill>
          <a:ln>
            <a:noFill/>
          </a:ln>
          <a:effectLst>
            <a:outerShdw blurRad="190500" dist="25400" sx="102000" sy="102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7" name="文本框 166"/>
          <p:cNvSpPr txBox="1"/>
          <p:nvPr/>
        </p:nvSpPr>
        <p:spPr>
          <a:xfrm>
            <a:off x="4169229" y="465451"/>
            <a:ext cx="3853542" cy="1014730"/>
          </a:xfrm>
          <a:prstGeom prst="rect">
            <a:avLst/>
          </a:prstGeom>
          <a:noFill/>
        </p:spPr>
        <p:txBody>
          <a:bodyPr wrap="square" rtlCol="0">
            <a:spAutoFit/>
          </a:bodyPr>
          <a:lstStyle/>
          <a:p>
            <a:pPr algn="ctr"/>
            <a:endParaRPr lang="en-US" altLang="zh-CN" sz="3600" b="1" dirty="0">
              <a:solidFill>
                <a:schemeClr val="bg1"/>
              </a:solidFill>
              <a:cs typeface="+mn-ea"/>
              <a:sym typeface="+mn-lt"/>
            </a:endParaRPr>
          </a:p>
          <a:p>
            <a:pPr algn="ctr"/>
            <a:r>
              <a:rPr lang="en-US" altLang="zh-CN" sz="2400" dirty="0">
                <a:solidFill>
                  <a:schemeClr val="accent5">
                    <a:lumMod val="50000"/>
                  </a:schemeClr>
                </a:solidFill>
                <a:cs typeface="+mn-ea"/>
                <a:sym typeface="+mn-lt"/>
              </a:rPr>
              <a:t>cont</a:t>
            </a:r>
            <a:r>
              <a:rPr lang="en-US" altLang="zh-CN" sz="2400" dirty="0">
                <a:solidFill>
                  <a:schemeClr val="bg1"/>
                </a:solidFill>
                <a:cs typeface="+mn-ea"/>
                <a:sym typeface="+mn-lt"/>
              </a:rPr>
              <a:t>ents</a:t>
            </a:r>
            <a:endParaRPr lang="zh-CN" altLang="en-US" sz="2400" dirty="0">
              <a:solidFill>
                <a:schemeClr val="bg1"/>
              </a:solidFill>
              <a:cs typeface="+mn-ea"/>
              <a:sym typeface="+mn-lt"/>
            </a:endParaRPr>
          </a:p>
        </p:txBody>
      </p:sp>
      <p:grpSp>
        <p:nvGrpSpPr>
          <p:cNvPr id="168" name="组合 167"/>
          <p:cNvGrpSpPr/>
          <p:nvPr/>
        </p:nvGrpSpPr>
        <p:grpSpPr>
          <a:xfrm>
            <a:off x="5375459" y="1047067"/>
            <a:ext cx="190500" cy="135318"/>
            <a:chOff x="5372100" y="500744"/>
            <a:chExt cx="190500" cy="135318"/>
          </a:xfrm>
        </p:grpSpPr>
        <p:cxnSp>
          <p:nvCxnSpPr>
            <p:cNvPr id="169" name="直接连接符 168"/>
            <p:cNvCxnSpPr/>
            <p:nvPr/>
          </p:nvCxnSpPr>
          <p:spPr>
            <a:xfrm>
              <a:off x="5372100" y="500744"/>
              <a:ext cx="190500" cy="0"/>
            </a:xfrm>
            <a:prstGeom prst="line">
              <a:avLst/>
            </a:prstGeom>
            <a:ln>
              <a:solidFill>
                <a:srgbClr val="0D4E8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372100" y="500744"/>
              <a:ext cx="0" cy="135318"/>
            </a:xfrm>
            <a:prstGeom prst="line">
              <a:avLst/>
            </a:prstGeom>
            <a:ln>
              <a:solidFill>
                <a:srgbClr val="0D4E81"/>
              </a:solidFill>
            </a:ln>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flipH="1" flipV="1">
            <a:off x="6697438" y="1313308"/>
            <a:ext cx="190500" cy="135318"/>
            <a:chOff x="5372100" y="500744"/>
            <a:chExt cx="190500" cy="135318"/>
          </a:xfrm>
        </p:grpSpPr>
        <p:cxnSp>
          <p:nvCxnSpPr>
            <p:cNvPr id="172" name="直接连接符 171"/>
            <p:cNvCxnSpPr/>
            <p:nvPr/>
          </p:nvCxnSpPr>
          <p:spPr>
            <a:xfrm>
              <a:off x="5372100" y="500744"/>
              <a:ext cx="190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5372100" y="500744"/>
              <a:ext cx="0" cy="1353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4" name="文本框 173"/>
          <p:cNvSpPr txBox="1"/>
          <p:nvPr/>
        </p:nvSpPr>
        <p:spPr>
          <a:xfrm>
            <a:off x="1872344" y="2892919"/>
            <a:ext cx="1992084" cy="1107996"/>
          </a:xfrm>
          <a:prstGeom prst="rect">
            <a:avLst/>
          </a:prstGeom>
          <a:noFill/>
        </p:spPr>
        <p:txBody>
          <a:bodyPr wrap="square" rtlCol="0">
            <a:spAutoFit/>
          </a:bodyPr>
          <a:lstStyle/>
          <a:p>
            <a:r>
              <a:rPr lang="en-US" altLang="zh-CN" sz="6600" i="1" dirty="0">
                <a:ln>
                  <a:solidFill>
                    <a:schemeClr val="accent5">
                      <a:lumMod val="50000"/>
                    </a:schemeClr>
                  </a:solidFill>
                </a:ln>
                <a:noFill/>
                <a:cs typeface="+mn-ea"/>
                <a:sym typeface="+mn-lt"/>
              </a:rPr>
              <a:t>01</a:t>
            </a:r>
            <a:endParaRPr lang="zh-CN" altLang="en-US" sz="6600" i="1" dirty="0">
              <a:ln>
                <a:solidFill>
                  <a:schemeClr val="accent5">
                    <a:lumMod val="50000"/>
                  </a:schemeClr>
                </a:solidFill>
              </a:ln>
              <a:noFill/>
              <a:cs typeface="+mn-ea"/>
              <a:sym typeface="+mn-lt"/>
            </a:endParaRPr>
          </a:p>
        </p:txBody>
      </p:sp>
      <p:sp>
        <p:nvSpPr>
          <p:cNvPr id="175" name="文本框 174"/>
          <p:cNvSpPr txBox="1"/>
          <p:nvPr/>
        </p:nvSpPr>
        <p:spPr>
          <a:xfrm>
            <a:off x="936171" y="4071256"/>
            <a:ext cx="3026229" cy="521970"/>
          </a:xfrm>
          <a:prstGeom prst="rect">
            <a:avLst/>
          </a:prstGeom>
          <a:noFill/>
        </p:spPr>
        <p:txBody>
          <a:bodyPr wrap="square" rtlCol="0">
            <a:spAutoFit/>
          </a:bodyPr>
          <a:lstStyle/>
          <a:p>
            <a:pPr algn="ctr"/>
            <a:r>
              <a:rPr lang="en-US" altLang="zh-CN" sz="2800" b="1" dirty="0">
                <a:solidFill>
                  <a:schemeClr val="accent5">
                    <a:lumMod val="50000"/>
                  </a:schemeClr>
                </a:solidFill>
                <a:cs typeface="+mn-ea"/>
                <a:sym typeface="+mn-lt"/>
              </a:rPr>
              <a:t>Idea</a:t>
            </a:r>
            <a:endParaRPr lang="en-US" altLang="zh-CN" sz="2800" b="1" dirty="0">
              <a:solidFill>
                <a:schemeClr val="accent5">
                  <a:lumMod val="50000"/>
                </a:schemeClr>
              </a:solidFill>
              <a:cs typeface="+mn-ea"/>
              <a:sym typeface="+mn-lt"/>
            </a:endParaRPr>
          </a:p>
        </p:txBody>
      </p:sp>
      <p:sp>
        <p:nvSpPr>
          <p:cNvPr id="176" name="文本框 175"/>
          <p:cNvSpPr txBox="1"/>
          <p:nvPr/>
        </p:nvSpPr>
        <p:spPr>
          <a:xfrm>
            <a:off x="4321631" y="2892919"/>
            <a:ext cx="1992084" cy="1107996"/>
          </a:xfrm>
          <a:prstGeom prst="rect">
            <a:avLst/>
          </a:prstGeom>
          <a:noFill/>
        </p:spPr>
        <p:txBody>
          <a:bodyPr wrap="square" rtlCol="0">
            <a:spAutoFit/>
          </a:bodyPr>
          <a:lstStyle/>
          <a:p>
            <a:r>
              <a:rPr lang="en-US" altLang="zh-CN" sz="6600" i="1" dirty="0">
                <a:ln>
                  <a:solidFill>
                    <a:schemeClr val="accent5">
                      <a:lumMod val="50000"/>
                    </a:schemeClr>
                  </a:solidFill>
                </a:ln>
                <a:noFill/>
                <a:cs typeface="+mn-ea"/>
                <a:sym typeface="+mn-lt"/>
              </a:rPr>
              <a:t>02</a:t>
            </a:r>
            <a:endParaRPr lang="zh-CN" altLang="en-US" sz="6600" i="1" dirty="0">
              <a:ln>
                <a:solidFill>
                  <a:schemeClr val="accent5">
                    <a:lumMod val="50000"/>
                  </a:schemeClr>
                </a:solidFill>
              </a:ln>
              <a:noFill/>
              <a:cs typeface="+mn-ea"/>
              <a:sym typeface="+mn-lt"/>
            </a:endParaRPr>
          </a:p>
        </p:txBody>
      </p:sp>
      <p:sp>
        <p:nvSpPr>
          <p:cNvPr id="177" name="文本框 176"/>
          <p:cNvSpPr txBox="1"/>
          <p:nvPr/>
        </p:nvSpPr>
        <p:spPr>
          <a:xfrm>
            <a:off x="3385458" y="4071256"/>
            <a:ext cx="3026229" cy="521970"/>
          </a:xfrm>
          <a:prstGeom prst="rect">
            <a:avLst/>
          </a:prstGeom>
          <a:noFill/>
        </p:spPr>
        <p:txBody>
          <a:bodyPr wrap="square" rtlCol="0">
            <a:spAutoFit/>
          </a:bodyPr>
          <a:lstStyle/>
          <a:p>
            <a:pPr algn="ctr"/>
            <a:r>
              <a:rPr lang="zh-CN" altLang="en-US" sz="2800" b="1" dirty="0">
                <a:solidFill>
                  <a:schemeClr val="accent5">
                    <a:lumMod val="50000"/>
                  </a:schemeClr>
                </a:solidFill>
                <a:cs typeface="+mn-ea"/>
                <a:sym typeface="+mn-lt"/>
              </a:rPr>
              <a:t>Significance</a:t>
            </a:r>
            <a:endParaRPr lang="zh-CN" altLang="en-US" sz="2800" b="1" dirty="0">
              <a:solidFill>
                <a:schemeClr val="accent5">
                  <a:lumMod val="50000"/>
                </a:schemeClr>
              </a:solidFill>
              <a:cs typeface="+mn-ea"/>
              <a:sym typeface="+mn-lt"/>
            </a:endParaRPr>
          </a:p>
        </p:txBody>
      </p:sp>
      <p:sp>
        <p:nvSpPr>
          <p:cNvPr id="178" name="文本框 177"/>
          <p:cNvSpPr txBox="1"/>
          <p:nvPr/>
        </p:nvSpPr>
        <p:spPr>
          <a:xfrm>
            <a:off x="6792687" y="2892919"/>
            <a:ext cx="1992084" cy="1107996"/>
          </a:xfrm>
          <a:prstGeom prst="rect">
            <a:avLst/>
          </a:prstGeom>
          <a:noFill/>
        </p:spPr>
        <p:txBody>
          <a:bodyPr wrap="square" rtlCol="0">
            <a:spAutoFit/>
          </a:bodyPr>
          <a:lstStyle/>
          <a:p>
            <a:r>
              <a:rPr lang="en-US" altLang="zh-CN" sz="6600" i="1" dirty="0">
                <a:ln>
                  <a:solidFill>
                    <a:schemeClr val="accent5">
                      <a:lumMod val="50000"/>
                    </a:schemeClr>
                  </a:solidFill>
                </a:ln>
                <a:noFill/>
                <a:cs typeface="+mn-ea"/>
                <a:sym typeface="+mn-lt"/>
              </a:rPr>
              <a:t>03</a:t>
            </a:r>
            <a:endParaRPr lang="zh-CN" altLang="en-US" sz="6600" i="1" dirty="0">
              <a:ln>
                <a:solidFill>
                  <a:schemeClr val="accent5">
                    <a:lumMod val="50000"/>
                  </a:schemeClr>
                </a:solidFill>
              </a:ln>
              <a:noFill/>
              <a:cs typeface="+mn-ea"/>
              <a:sym typeface="+mn-lt"/>
            </a:endParaRPr>
          </a:p>
        </p:txBody>
      </p:sp>
      <p:sp>
        <p:nvSpPr>
          <p:cNvPr id="179" name="文本框 178"/>
          <p:cNvSpPr txBox="1"/>
          <p:nvPr/>
        </p:nvSpPr>
        <p:spPr>
          <a:xfrm>
            <a:off x="5856514" y="4071256"/>
            <a:ext cx="3026229" cy="521970"/>
          </a:xfrm>
          <a:prstGeom prst="rect">
            <a:avLst/>
          </a:prstGeom>
          <a:noFill/>
        </p:spPr>
        <p:txBody>
          <a:bodyPr wrap="square" rtlCol="0">
            <a:spAutoFit/>
          </a:bodyPr>
          <a:lstStyle/>
          <a:p>
            <a:pPr algn="ctr"/>
            <a:r>
              <a:rPr lang="zh-CN" altLang="en-US" sz="2800" b="1" dirty="0">
                <a:solidFill>
                  <a:schemeClr val="accent5">
                    <a:lumMod val="50000"/>
                  </a:schemeClr>
                </a:solidFill>
                <a:cs typeface="+mn-ea"/>
                <a:sym typeface="+mn-lt"/>
              </a:rPr>
              <a:t>Objectives</a:t>
            </a:r>
            <a:endParaRPr lang="zh-CN" altLang="en-US" sz="2800" b="1" dirty="0">
              <a:solidFill>
                <a:schemeClr val="accent5">
                  <a:lumMod val="50000"/>
                </a:schemeClr>
              </a:solidFill>
              <a:cs typeface="+mn-ea"/>
              <a:sym typeface="+mn-lt"/>
            </a:endParaRPr>
          </a:p>
        </p:txBody>
      </p:sp>
      <p:sp>
        <p:nvSpPr>
          <p:cNvPr id="180" name="文本框 179"/>
          <p:cNvSpPr txBox="1"/>
          <p:nvPr/>
        </p:nvSpPr>
        <p:spPr>
          <a:xfrm>
            <a:off x="9165772" y="2892919"/>
            <a:ext cx="1992084" cy="1107996"/>
          </a:xfrm>
          <a:prstGeom prst="rect">
            <a:avLst/>
          </a:prstGeom>
          <a:noFill/>
        </p:spPr>
        <p:txBody>
          <a:bodyPr wrap="square" rtlCol="0">
            <a:spAutoFit/>
          </a:bodyPr>
          <a:lstStyle/>
          <a:p>
            <a:r>
              <a:rPr lang="en-US" altLang="zh-CN" sz="6600" i="1" dirty="0">
                <a:ln>
                  <a:solidFill>
                    <a:schemeClr val="accent5">
                      <a:lumMod val="50000"/>
                    </a:schemeClr>
                  </a:solidFill>
                </a:ln>
                <a:noFill/>
                <a:cs typeface="+mn-ea"/>
                <a:sym typeface="+mn-lt"/>
              </a:rPr>
              <a:t>04</a:t>
            </a:r>
            <a:endParaRPr lang="zh-CN" altLang="en-US" sz="6600" i="1" dirty="0">
              <a:ln>
                <a:solidFill>
                  <a:schemeClr val="accent5">
                    <a:lumMod val="50000"/>
                  </a:schemeClr>
                </a:solidFill>
              </a:ln>
              <a:noFill/>
              <a:cs typeface="+mn-ea"/>
              <a:sym typeface="+mn-lt"/>
            </a:endParaRPr>
          </a:p>
        </p:txBody>
      </p:sp>
      <p:sp>
        <p:nvSpPr>
          <p:cNvPr id="181" name="文本框 180"/>
          <p:cNvSpPr txBox="1"/>
          <p:nvPr/>
        </p:nvSpPr>
        <p:spPr>
          <a:xfrm>
            <a:off x="8229599" y="4071256"/>
            <a:ext cx="3026229" cy="953135"/>
          </a:xfrm>
          <a:prstGeom prst="rect">
            <a:avLst/>
          </a:prstGeom>
          <a:noFill/>
        </p:spPr>
        <p:txBody>
          <a:bodyPr wrap="square" rtlCol="0">
            <a:spAutoFit/>
          </a:bodyPr>
          <a:lstStyle/>
          <a:p>
            <a:pPr algn="ctr"/>
            <a:r>
              <a:rPr lang="zh-CN" altLang="en-US" sz="2800" b="1" dirty="0">
                <a:solidFill>
                  <a:schemeClr val="accent5">
                    <a:lumMod val="50000"/>
                  </a:schemeClr>
                </a:solidFill>
                <a:cs typeface="+mn-ea"/>
                <a:sym typeface="+mn-lt"/>
              </a:rPr>
              <a:t>Detail of the project</a:t>
            </a:r>
            <a:endParaRPr lang="zh-CN" altLang="en-US" sz="2800" b="1" dirty="0">
              <a:solidFill>
                <a:schemeClr val="accent5">
                  <a:lumMod val="50000"/>
                </a:schemeClr>
              </a:solidFill>
              <a:cs typeface="+mn-ea"/>
              <a:sym typeface="+mn-lt"/>
            </a:endParaRPr>
          </a:p>
        </p:txBody>
      </p:sp>
      <p:cxnSp>
        <p:nvCxnSpPr>
          <p:cNvPr id="182" name="直接连接符 181"/>
          <p:cNvCxnSpPr/>
          <p:nvPr/>
        </p:nvCxnSpPr>
        <p:spPr>
          <a:xfrm>
            <a:off x="3668486" y="3274623"/>
            <a:ext cx="0" cy="97080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6150430" y="3274623"/>
            <a:ext cx="0" cy="97080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8588830" y="3274623"/>
            <a:ext cx="0" cy="97080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ppt_x"/>
                                          </p:val>
                                        </p:tav>
                                        <p:tav tm="100000">
                                          <p:val>
                                            <p:strVal val="#ppt_x"/>
                                          </p:val>
                                        </p:tav>
                                      </p:tavLst>
                                    </p:anim>
                                    <p:anim calcmode="lin" valueType="num">
                                      <p:cBhvr additive="base">
                                        <p:cTn id="12" dur="500" fill="hold"/>
                                        <p:tgtEl>
                                          <p:spTgt spid="17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 calcmode="lin" valueType="num">
                                      <p:cBhvr additive="base">
                                        <p:cTn id="15" dur="500" fill="hold"/>
                                        <p:tgtEl>
                                          <p:spTgt spid="176"/>
                                        </p:tgtEl>
                                        <p:attrNameLst>
                                          <p:attrName>ppt_x</p:attrName>
                                        </p:attrNameLst>
                                      </p:cBhvr>
                                      <p:tavLst>
                                        <p:tav tm="0">
                                          <p:val>
                                            <p:strVal val="#ppt_x"/>
                                          </p:val>
                                        </p:tav>
                                        <p:tav tm="100000">
                                          <p:val>
                                            <p:strVal val="#ppt_x"/>
                                          </p:val>
                                        </p:tav>
                                      </p:tavLst>
                                    </p:anim>
                                    <p:anim calcmode="lin" valueType="num">
                                      <p:cBhvr additive="base">
                                        <p:cTn id="16" dur="500" fill="hold"/>
                                        <p:tgtEl>
                                          <p:spTgt spid="17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7"/>
                                        </p:tgtEl>
                                        <p:attrNameLst>
                                          <p:attrName>style.visibility</p:attrName>
                                        </p:attrNameLst>
                                      </p:cBhvr>
                                      <p:to>
                                        <p:strVal val="visible"/>
                                      </p:to>
                                    </p:set>
                                    <p:anim calcmode="lin" valueType="num">
                                      <p:cBhvr additive="base">
                                        <p:cTn id="19" dur="500" fill="hold"/>
                                        <p:tgtEl>
                                          <p:spTgt spid="177"/>
                                        </p:tgtEl>
                                        <p:attrNameLst>
                                          <p:attrName>ppt_x</p:attrName>
                                        </p:attrNameLst>
                                      </p:cBhvr>
                                      <p:tavLst>
                                        <p:tav tm="0">
                                          <p:val>
                                            <p:strVal val="#ppt_x"/>
                                          </p:val>
                                        </p:tav>
                                        <p:tav tm="100000">
                                          <p:val>
                                            <p:strVal val="#ppt_x"/>
                                          </p:val>
                                        </p:tav>
                                      </p:tavLst>
                                    </p:anim>
                                    <p:anim calcmode="lin" valueType="num">
                                      <p:cBhvr additive="base">
                                        <p:cTn id="20" dur="500" fill="hold"/>
                                        <p:tgtEl>
                                          <p:spTgt spid="17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8"/>
                                        </p:tgtEl>
                                        <p:attrNameLst>
                                          <p:attrName>style.visibility</p:attrName>
                                        </p:attrNameLst>
                                      </p:cBhvr>
                                      <p:to>
                                        <p:strVal val="visible"/>
                                      </p:to>
                                    </p:set>
                                    <p:anim calcmode="lin" valueType="num">
                                      <p:cBhvr additive="base">
                                        <p:cTn id="23" dur="500" fill="hold"/>
                                        <p:tgtEl>
                                          <p:spTgt spid="178"/>
                                        </p:tgtEl>
                                        <p:attrNameLst>
                                          <p:attrName>ppt_x</p:attrName>
                                        </p:attrNameLst>
                                      </p:cBhvr>
                                      <p:tavLst>
                                        <p:tav tm="0">
                                          <p:val>
                                            <p:strVal val="#ppt_x"/>
                                          </p:val>
                                        </p:tav>
                                        <p:tav tm="100000">
                                          <p:val>
                                            <p:strVal val="#ppt_x"/>
                                          </p:val>
                                        </p:tav>
                                      </p:tavLst>
                                    </p:anim>
                                    <p:anim calcmode="lin" valueType="num">
                                      <p:cBhvr additive="base">
                                        <p:cTn id="24" dur="500" fill="hold"/>
                                        <p:tgtEl>
                                          <p:spTgt spid="17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9"/>
                                        </p:tgtEl>
                                        <p:attrNameLst>
                                          <p:attrName>style.visibility</p:attrName>
                                        </p:attrNameLst>
                                      </p:cBhvr>
                                      <p:to>
                                        <p:strVal val="visible"/>
                                      </p:to>
                                    </p:set>
                                    <p:anim calcmode="lin" valueType="num">
                                      <p:cBhvr additive="base">
                                        <p:cTn id="27" dur="500" fill="hold"/>
                                        <p:tgtEl>
                                          <p:spTgt spid="179"/>
                                        </p:tgtEl>
                                        <p:attrNameLst>
                                          <p:attrName>ppt_x</p:attrName>
                                        </p:attrNameLst>
                                      </p:cBhvr>
                                      <p:tavLst>
                                        <p:tav tm="0">
                                          <p:val>
                                            <p:strVal val="#ppt_x"/>
                                          </p:val>
                                        </p:tav>
                                        <p:tav tm="100000">
                                          <p:val>
                                            <p:strVal val="#ppt_x"/>
                                          </p:val>
                                        </p:tav>
                                      </p:tavLst>
                                    </p:anim>
                                    <p:anim calcmode="lin" valueType="num">
                                      <p:cBhvr additive="base">
                                        <p:cTn id="28" dur="500" fill="hold"/>
                                        <p:tgtEl>
                                          <p:spTgt spid="17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0"/>
                                        </p:tgtEl>
                                        <p:attrNameLst>
                                          <p:attrName>style.visibility</p:attrName>
                                        </p:attrNameLst>
                                      </p:cBhvr>
                                      <p:to>
                                        <p:strVal val="visible"/>
                                      </p:to>
                                    </p:set>
                                    <p:anim calcmode="lin" valueType="num">
                                      <p:cBhvr additive="base">
                                        <p:cTn id="31" dur="500" fill="hold"/>
                                        <p:tgtEl>
                                          <p:spTgt spid="180"/>
                                        </p:tgtEl>
                                        <p:attrNameLst>
                                          <p:attrName>ppt_x</p:attrName>
                                        </p:attrNameLst>
                                      </p:cBhvr>
                                      <p:tavLst>
                                        <p:tav tm="0">
                                          <p:val>
                                            <p:strVal val="#ppt_x"/>
                                          </p:val>
                                        </p:tav>
                                        <p:tav tm="100000">
                                          <p:val>
                                            <p:strVal val="#ppt_x"/>
                                          </p:val>
                                        </p:tav>
                                      </p:tavLst>
                                    </p:anim>
                                    <p:anim calcmode="lin" valueType="num">
                                      <p:cBhvr additive="base">
                                        <p:cTn id="32" dur="500" fill="hold"/>
                                        <p:tgtEl>
                                          <p:spTgt spid="18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anim calcmode="lin" valueType="num">
                                      <p:cBhvr additive="base">
                                        <p:cTn id="35" dur="500" fill="hold"/>
                                        <p:tgtEl>
                                          <p:spTgt spid="181"/>
                                        </p:tgtEl>
                                        <p:attrNameLst>
                                          <p:attrName>ppt_x</p:attrName>
                                        </p:attrNameLst>
                                      </p:cBhvr>
                                      <p:tavLst>
                                        <p:tav tm="0">
                                          <p:val>
                                            <p:strVal val="#ppt_x"/>
                                          </p:val>
                                        </p:tav>
                                        <p:tav tm="100000">
                                          <p:val>
                                            <p:strVal val="#ppt_x"/>
                                          </p:val>
                                        </p:tav>
                                      </p:tavLst>
                                    </p:anim>
                                    <p:anim calcmode="lin" valueType="num">
                                      <p:cBhvr additive="base">
                                        <p:cTn id="36" dur="500" fill="hold"/>
                                        <p:tgtEl>
                                          <p:spTgt spid="18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2"/>
                                        </p:tgtEl>
                                        <p:attrNameLst>
                                          <p:attrName>style.visibility</p:attrName>
                                        </p:attrNameLst>
                                      </p:cBhvr>
                                      <p:to>
                                        <p:strVal val="visible"/>
                                      </p:to>
                                    </p:set>
                                    <p:anim calcmode="lin" valueType="num">
                                      <p:cBhvr additive="base">
                                        <p:cTn id="39" dur="500" fill="hold"/>
                                        <p:tgtEl>
                                          <p:spTgt spid="182"/>
                                        </p:tgtEl>
                                        <p:attrNameLst>
                                          <p:attrName>ppt_x</p:attrName>
                                        </p:attrNameLst>
                                      </p:cBhvr>
                                      <p:tavLst>
                                        <p:tav tm="0">
                                          <p:val>
                                            <p:strVal val="#ppt_x"/>
                                          </p:val>
                                        </p:tav>
                                        <p:tav tm="100000">
                                          <p:val>
                                            <p:strVal val="#ppt_x"/>
                                          </p:val>
                                        </p:tav>
                                      </p:tavLst>
                                    </p:anim>
                                    <p:anim calcmode="lin" valueType="num">
                                      <p:cBhvr additive="base">
                                        <p:cTn id="40" dur="500" fill="hold"/>
                                        <p:tgtEl>
                                          <p:spTgt spid="18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3"/>
                                        </p:tgtEl>
                                        <p:attrNameLst>
                                          <p:attrName>style.visibility</p:attrName>
                                        </p:attrNameLst>
                                      </p:cBhvr>
                                      <p:to>
                                        <p:strVal val="visible"/>
                                      </p:to>
                                    </p:set>
                                    <p:anim calcmode="lin" valueType="num">
                                      <p:cBhvr additive="base">
                                        <p:cTn id="43" dur="500" fill="hold"/>
                                        <p:tgtEl>
                                          <p:spTgt spid="183"/>
                                        </p:tgtEl>
                                        <p:attrNameLst>
                                          <p:attrName>ppt_x</p:attrName>
                                        </p:attrNameLst>
                                      </p:cBhvr>
                                      <p:tavLst>
                                        <p:tav tm="0">
                                          <p:val>
                                            <p:strVal val="#ppt_x"/>
                                          </p:val>
                                        </p:tav>
                                        <p:tav tm="100000">
                                          <p:val>
                                            <p:strVal val="#ppt_x"/>
                                          </p:val>
                                        </p:tav>
                                      </p:tavLst>
                                    </p:anim>
                                    <p:anim calcmode="lin" valueType="num">
                                      <p:cBhvr additive="base">
                                        <p:cTn id="44" dur="500" fill="hold"/>
                                        <p:tgtEl>
                                          <p:spTgt spid="18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4"/>
                                        </p:tgtEl>
                                        <p:attrNameLst>
                                          <p:attrName>style.visibility</p:attrName>
                                        </p:attrNameLst>
                                      </p:cBhvr>
                                      <p:to>
                                        <p:strVal val="visible"/>
                                      </p:to>
                                    </p:set>
                                    <p:anim calcmode="lin" valueType="num">
                                      <p:cBhvr additive="base">
                                        <p:cTn id="47" dur="500" fill="hold"/>
                                        <p:tgtEl>
                                          <p:spTgt spid="184"/>
                                        </p:tgtEl>
                                        <p:attrNameLst>
                                          <p:attrName>ppt_x</p:attrName>
                                        </p:attrNameLst>
                                      </p:cBhvr>
                                      <p:tavLst>
                                        <p:tav tm="0">
                                          <p:val>
                                            <p:strVal val="#ppt_x"/>
                                          </p:val>
                                        </p:tav>
                                        <p:tav tm="100000">
                                          <p:val>
                                            <p:strVal val="#ppt_x"/>
                                          </p:val>
                                        </p:tav>
                                      </p:tavLst>
                                    </p:anim>
                                    <p:anim calcmode="lin" valueType="num">
                                      <p:cBhvr additive="base">
                                        <p:cTn id="48"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P spid="176" grpId="0"/>
      <p:bldP spid="177" grpId="0"/>
      <p:bldP spid="178" grpId="0"/>
      <p:bldP spid="179" grpId="0"/>
      <p:bldP spid="180" grpId="0"/>
      <p:bldP spid="18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矩形 163"/>
          <p:cNvSpPr/>
          <p:nvPr/>
        </p:nvSpPr>
        <p:spPr>
          <a:xfrm>
            <a:off x="5348343" y="0"/>
            <a:ext cx="3336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sp>
        <p:nvSpPr>
          <p:cNvPr id="4" name="矩形 3"/>
          <p:cNvSpPr/>
          <p:nvPr/>
        </p:nvSpPr>
        <p:spPr>
          <a:xfrm>
            <a:off x="8647614" y="0"/>
            <a:ext cx="3544386" cy="6858000"/>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0000"/>
              </a:solidFill>
              <a:cs typeface="+mn-ea"/>
              <a:sym typeface="+mn-lt"/>
            </a:endParaRPr>
          </a:p>
        </p:txBody>
      </p:sp>
      <p:cxnSp>
        <p:nvCxnSpPr>
          <p:cNvPr id="6" name="直接连接符 5"/>
          <p:cNvCxnSpPr/>
          <p:nvPr/>
        </p:nvCxnSpPr>
        <p:spPr>
          <a:xfrm>
            <a:off x="0" y="161364"/>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0" y="28950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0" y="41764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0" y="54579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0" y="67393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0" y="80207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0" y="93022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0" y="105836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0" y="118650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0" y="131464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0" y="144279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0" y="157093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0" y="169907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0" y="182721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0" y="195536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0" y="208350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0" y="221164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0" y="233978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0" y="246793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0" y="259607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0" y="272421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0" y="285235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0" y="298050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0" y="310864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0" y="323678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0" y="336492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0" y="349307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0" y="362121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0" y="374935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0" y="387749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0" y="400564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0" y="413378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0" y="426192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0" y="439007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0" y="451821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0" y="464635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0" y="477449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0" y="490264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0" y="503078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0" y="515892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0" y="528706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0" y="541521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0" y="554335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0" y="567149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0" y="579963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0" y="592778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0" y="605592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0" y="618406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0" y="631220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0" y="644035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0" y="656849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0" y="6696636"/>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43436"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5716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37089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48462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9835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1208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2580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93953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05326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16699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28072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39445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50818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62190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73563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84936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96309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207682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219055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230428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241801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253173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264546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275919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287292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298665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310038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1411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332784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344156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355529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66902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378275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389648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01021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12394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23767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435139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46512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57885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469258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480631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492004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03377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514750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526122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537495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548868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560241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571614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82987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943601"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sp>
        <p:nvSpPr>
          <p:cNvPr id="163" name="矩形: 圆角 162"/>
          <p:cNvSpPr/>
          <p:nvPr/>
        </p:nvSpPr>
        <p:spPr>
          <a:xfrm>
            <a:off x="712080" y="545790"/>
            <a:ext cx="10540373" cy="5791205"/>
          </a:xfrm>
          <a:prstGeom prst="roundRect">
            <a:avLst>
              <a:gd name="adj" fmla="val 6751"/>
            </a:avLst>
          </a:prstGeom>
          <a:solidFill>
            <a:schemeClr val="bg1"/>
          </a:solidFill>
          <a:ln>
            <a:noFill/>
          </a:ln>
          <a:effectLst>
            <a:outerShdw blurRad="190500" dist="25400" sx="102000" sy="102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3" name="图片 182"/>
          <p:cNvPicPr>
            <a:picLocks noChangeAspect="1"/>
          </p:cNvPicPr>
          <p:nvPr/>
        </p:nvPicPr>
        <p:blipFill>
          <a:blip r:embed="rId1" cstate="print">
            <a:extLst>
              <a:ext uri="{28A0092B-C50C-407E-A947-70E740481C1C}">
                <a14:useLocalDpi xmlns:a14="http://schemas.microsoft.com/office/drawing/2010/main" val="0"/>
              </a:ext>
            </a:extLst>
          </a:blip>
          <a:srcRect l="3801" t="4201" r="2831" b="4546"/>
          <a:stretch>
            <a:fillRect/>
          </a:stretch>
        </p:blipFill>
        <p:spPr>
          <a:xfrm>
            <a:off x="1142847" y="1097904"/>
            <a:ext cx="4634672" cy="4990457"/>
          </a:xfrm>
          <a:custGeom>
            <a:avLst/>
            <a:gdLst>
              <a:gd name="connsiteX0" fmla="*/ 3387946 w 4634672"/>
              <a:gd name="connsiteY0" fmla="*/ 825519 h 4990457"/>
              <a:gd name="connsiteX1" fmla="*/ 3657787 w 4634672"/>
              <a:gd name="connsiteY1" fmla="*/ 1554437 h 4990457"/>
              <a:gd name="connsiteX2" fmla="*/ 3212098 w 4634672"/>
              <a:gd name="connsiteY2" fmla="*/ 4377462 h 4990457"/>
              <a:gd name="connsiteX3" fmla="*/ 2730821 w 4634672"/>
              <a:gd name="connsiteY3" fmla="*/ 4987796 h 4990457"/>
              <a:gd name="connsiteX4" fmla="*/ 2460979 w 4634672"/>
              <a:gd name="connsiteY4" fmla="*/ 4258878 h 4990457"/>
              <a:gd name="connsiteX5" fmla="*/ 2906668 w 4634672"/>
              <a:gd name="connsiteY5" fmla="*/ 1435853 h 4990457"/>
              <a:gd name="connsiteX6" fmla="*/ 3387946 w 4634672"/>
              <a:gd name="connsiteY6" fmla="*/ 825519 h 4990457"/>
              <a:gd name="connsiteX7" fmla="*/ 1670037 w 4634672"/>
              <a:gd name="connsiteY7" fmla="*/ 751695 h 4990457"/>
              <a:gd name="connsiteX8" fmla="*/ 1939878 w 4634672"/>
              <a:gd name="connsiteY8" fmla="*/ 1480612 h 4990457"/>
              <a:gd name="connsiteX9" fmla="*/ 1494189 w 4634672"/>
              <a:gd name="connsiteY9" fmla="*/ 4303639 h 4990457"/>
              <a:gd name="connsiteX10" fmla="*/ 1012912 w 4634672"/>
              <a:gd name="connsiteY10" fmla="*/ 4913972 h 4990457"/>
              <a:gd name="connsiteX11" fmla="*/ 743071 w 4634672"/>
              <a:gd name="connsiteY11" fmla="*/ 4185054 h 4990457"/>
              <a:gd name="connsiteX12" fmla="*/ 1188760 w 4634672"/>
              <a:gd name="connsiteY12" fmla="*/ 1362028 h 4990457"/>
              <a:gd name="connsiteX13" fmla="*/ 1670037 w 4634672"/>
              <a:gd name="connsiteY13" fmla="*/ 751695 h 4990457"/>
              <a:gd name="connsiteX14" fmla="*/ 4350136 w 4634672"/>
              <a:gd name="connsiteY14" fmla="*/ 147197 h 4990457"/>
              <a:gd name="connsiteX15" fmla="*/ 4619978 w 4634672"/>
              <a:gd name="connsiteY15" fmla="*/ 876115 h 4990457"/>
              <a:gd name="connsiteX16" fmla="*/ 4174290 w 4634672"/>
              <a:gd name="connsiteY16" fmla="*/ 3699140 h 4990457"/>
              <a:gd name="connsiteX17" fmla="*/ 3693011 w 4634672"/>
              <a:gd name="connsiteY17" fmla="*/ 4309474 h 4990457"/>
              <a:gd name="connsiteX18" fmla="*/ 3423170 w 4634672"/>
              <a:gd name="connsiteY18" fmla="*/ 3580556 h 4990457"/>
              <a:gd name="connsiteX19" fmla="*/ 3868859 w 4634672"/>
              <a:gd name="connsiteY19" fmla="*/ 757531 h 4990457"/>
              <a:gd name="connsiteX20" fmla="*/ 4350136 w 4634672"/>
              <a:gd name="connsiteY20" fmla="*/ 147197 h 4990457"/>
              <a:gd name="connsiteX21" fmla="*/ 2635320 w 4634672"/>
              <a:gd name="connsiteY21" fmla="*/ 19751 h 4990457"/>
              <a:gd name="connsiteX22" fmla="*/ 2905162 w 4634672"/>
              <a:gd name="connsiteY22" fmla="*/ 748669 h 4990457"/>
              <a:gd name="connsiteX23" fmla="*/ 2459473 w 4634672"/>
              <a:gd name="connsiteY23" fmla="*/ 3571694 h 4990457"/>
              <a:gd name="connsiteX24" fmla="*/ 1978195 w 4634672"/>
              <a:gd name="connsiteY24" fmla="*/ 4182027 h 4990457"/>
              <a:gd name="connsiteX25" fmla="*/ 1708354 w 4634672"/>
              <a:gd name="connsiteY25" fmla="*/ 3453110 h 4990457"/>
              <a:gd name="connsiteX26" fmla="*/ 2154043 w 4634672"/>
              <a:gd name="connsiteY26" fmla="*/ 630085 h 4990457"/>
              <a:gd name="connsiteX27" fmla="*/ 2635320 w 4634672"/>
              <a:gd name="connsiteY27" fmla="*/ 19751 h 4990457"/>
              <a:gd name="connsiteX28" fmla="*/ 941662 w 4634672"/>
              <a:gd name="connsiteY28" fmla="*/ 2662 h 4990457"/>
              <a:gd name="connsiteX29" fmla="*/ 1211503 w 4634672"/>
              <a:gd name="connsiteY29" fmla="*/ 731580 h 4990457"/>
              <a:gd name="connsiteX30" fmla="*/ 765814 w 4634672"/>
              <a:gd name="connsiteY30" fmla="*/ 3554606 h 4990457"/>
              <a:gd name="connsiteX31" fmla="*/ 284537 w 4634672"/>
              <a:gd name="connsiteY31" fmla="*/ 4164939 h 4990457"/>
              <a:gd name="connsiteX32" fmla="*/ 14695 w 4634672"/>
              <a:gd name="connsiteY32" fmla="*/ 3436022 h 4990457"/>
              <a:gd name="connsiteX33" fmla="*/ 460384 w 4634672"/>
              <a:gd name="connsiteY33" fmla="*/ 612996 h 4990457"/>
              <a:gd name="connsiteX34" fmla="*/ 941662 w 4634672"/>
              <a:gd name="connsiteY34" fmla="*/ 2662 h 49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4672" h="4990457">
                <a:moveTo>
                  <a:pt x="3387946" y="825519"/>
                </a:moveTo>
                <a:cubicBezTo>
                  <a:pt x="3595373" y="858267"/>
                  <a:pt x="3716168" y="1184649"/>
                  <a:pt x="3657787" y="1554437"/>
                </a:cubicBezTo>
                <a:lnTo>
                  <a:pt x="3212098" y="4377462"/>
                </a:lnTo>
                <a:cubicBezTo>
                  <a:pt x="3153718" y="4747250"/>
                  <a:pt x="2938247" y="5020544"/>
                  <a:pt x="2730821" y="4987796"/>
                </a:cubicBezTo>
                <a:cubicBezTo>
                  <a:pt x="2523394" y="4955048"/>
                  <a:pt x="2402599" y="4628666"/>
                  <a:pt x="2460979" y="4258878"/>
                </a:cubicBezTo>
                <a:lnTo>
                  <a:pt x="2906668" y="1435853"/>
                </a:lnTo>
                <a:cubicBezTo>
                  <a:pt x="2965049" y="1066065"/>
                  <a:pt x="3180519" y="792772"/>
                  <a:pt x="3387946" y="825519"/>
                </a:cubicBezTo>
                <a:close/>
                <a:moveTo>
                  <a:pt x="1670037" y="751695"/>
                </a:moveTo>
                <a:cubicBezTo>
                  <a:pt x="1877464" y="784443"/>
                  <a:pt x="1998259" y="1110825"/>
                  <a:pt x="1939878" y="1480612"/>
                </a:cubicBezTo>
                <a:lnTo>
                  <a:pt x="1494189" y="4303639"/>
                </a:lnTo>
                <a:cubicBezTo>
                  <a:pt x="1435809" y="4673426"/>
                  <a:pt x="1220339" y="4946720"/>
                  <a:pt x="1012912" y="4913972"/>
                </a:cubicBezTo>
                <a:cubicBezTo>
                  <a:pt x="805485" y="4881224"/>
                  <a:pt x="684690" y="4554842"/>
                  <a:pt x="743071" y="4185054"/>
                </a:cubicBezTo>
                <a:lnTo>
                  <a:pt x="1188760" y="1362028"/>
                </a:lnTo>
                <a:cubicBezTo>
                  <a:pt x="1247140" y="992242"/>
                  <a:pt x="1462610" y="718947"/>
                  <a:pt x="1670037" y="751695"/>
                </a:cubicBezTo>
                <a:close/>
                <a:moveTo>
                  <a:pt x="4350136" y="147197"/>
                </a:moveTo>
                <a:cubicBezTo>
                  <a:pt x="4557563" y="179945"/>
                  <a:pt x="4678359" y="506327"/>
                  <a:pt x="4619978" y="876115"/>
                </a:cubicBezTo>
                <a:lnTo>
                  <a:pt x="4174290" y="3699140"/>
                </a:lnTo>
                <a:cubicBezTo>
                  <a:pt x="4115908" y="4068928"/>
                  <a:pt x="3900439" y="4342222"/>
                  <a:pt x="3693011" y="4309474"/>
                </a:cubicBezTo>
                <a:cubicBezTo>
                  <a:pt x="3485585" y="4276726"/>
                  <a:pt x="3364790" y="3950344"/>
                  <a:pt x="3423170" y="3580556"/>
                </a:cubicBezTo>
                <a:lnTo>
                  <a:pt x="3868859" y="757531"/>
                </a:lnTo>
                <a:cubicBezTo>
                  <a:pt x="3927241" y="387743"/>
                  <a:pt x="4142710" y="114450"/>
                  <a:pt x="4350136" y="147197"/>
                </a:cubicBezTo>
                <a:close/>
                <a:moveTo>
                  <a:pt x="2635320" y="19751"/>
                </a:moveTo>
                <a:cubicBezTo>
                  <a:pt x="2842747" y="52499"/>
                  <a:pt x="2963543" y="378881"/>
                  <a:pt x="2905162" y="748669"/>
                </a:cubicBezTo>
                <a:lnTo>
                  <a:pt x="2459473" y="3571694"/>
                </a:lnTo>
                <a:cubicBezTo>
                  <a:pt x="2401092" y="3941482"/>
                  <a:pt x="2185623" y="4214776"/>
                  <a:pt x="1978195" y="4182027"/>
                </a:cubicBezTo>
                <a:cubicBezTo>
                  <a:pt x="1770768" y="4149280"/>
                  <a:pt x="1649973" y="3822898"/>
                  <a:pt x="1708354" y="3453110"/>
                </a:cubicBezTo>
                <a:lnTo>
                  <a:pt x="2154043" y="630085"/>
                </a:lnTo>
                <a:cubicBezTo>
                  <a:pt x="2212424" y="260298"/>
                  <a:pt x="2427894" y="-12996"/>
                  <a:pt x="2635320" y="19751"/>
                </a:cubicBezTo>
                <a:close/>
                <a:moveTo>
                  <a:pt x="941662" y="2662"/>
                </a:moveTo>
                <a:cubicBezTo>
                  <a:pt x="1149089" y="35410"/>
                  <a:pt x="1269884" y="361792"/>
                  <a:pt x="1211503" y="731580"/>
                </a:cubicBezTo>
                <a:lnTo>
                  <a:pt x="765814" y="3554606"/>
                </a:lnTo>
                <a:cubicBezTo>
                  <a:pt x="707433" y="3924393"/>
                  <a:pt x="491963" y="4197687"/>
                  <a:pt x="284537" y="4164939"/>
                </a:cubicBezTo>
                <a:cubicBezTo>
                  <a:pt x="77110" y="4132191"/>
                  <a:pt x="-43685" y="3805809"/>
                  <a:pt x="14695" y="3436022"/>
                </a:cubicBezTo>
                <a:lnTo>
                  <a:pt x="460384" y="612996"/>
                </a:lnTo>
                <a:cubicBezTo>
                  <a:pt x="518765" y="243208"/>
                  <a:pt x="734235" y="-30086"/>
                  <a:pt x="941662" y="2662"/>
                </a:cubicBezTo>
                <a:close/>
              </a:path>
            </a:pathLst>
          </a:custGeom>
          <a:ln>
            <a:solidFill>
              <a:srgbClr val="D9E3FF"/>
            </a:solidFill>
          </a:ln>
          <a:effectLst>
            <a:outerShdw blurRad="50800" dist="38100" dir="2700000" algn="tl" rotWithShape="0">
              <a:prstClr val="black">
                <a:alpha val="40000"/>
              </a:prstClr>
            </a:outerShdw>
          </a:effectLst>
        </p:spPr>
      </p:pic>
      <p:sp>
        <p:nvSpPr>
          <p:cNvPr id="185" name="文本框 184"/>
          <p:cNvSpPr txBox="1"/>
          <p:nvPr/>
        </p:nvSpPr>
        <p:spPr>
          <a:xfrm>
            <a:off x="6140835" y="1459403"/>
            <a:ext cx="4701550" cy="369332"/>
          </a:xfrm>
          <a:prstGeom prst="rect">
            <a:avLst/>
          </a:prstGeom>
          <a:noFill/>
        </p:spPr>
        <p:txBody>
          <a:bodyPr wrap="square" rtlCol="0">
            <a:spAutoFit/>
          </a:bodyPr>
          <a:lstStyle/>
          <a:p>
            <a:endParaRPr lang="zh-CN" altLang="en-US" dirty="0">
              <a:cs typeface="+mn-ea"/>
              <a:sym typeface="+mn-lt"/>
            </a:endParaRPr>
          </a:p>
        </p:txBody>
      </p:sp>
      <p:sp>
        <p:nvSpPr>
          <p:cNvPr id="193" name="文本框 192"/>
          <p:cNvSpPr txBox="1"/>
          <p:nvPr/>
        </p:nvSpPr>
        <p:spPr>
          <a:xfrm>
            <a:off x="6095796" y="2716677"/>
            <a:ext cx="4701547" cy="1753235"/>
          </a:xfrm>
          <a:prstGeom prst="rect">
            <a:avLst/>
          </a:prstGeom>
          <a:noFill/>
        </p:spPr>
        <p:txBody>
          <a:bodyPr wrap="square" rtlCol="0">
            <a:spAutoFit/>
          </a:bodyPr>
          <a:lstStyle/>
          <a:p>
            <a:r>
              <a:rPr lang="en-US" altLang="zh-CN" sz="5400" b="1" dirty="0">
                <a:ln>
                  <a:solidFill>
                    <a:srgbClr val="0F74A1"/>
                  </a:solidFill>
                </a:ln>
                <a:noFill/>
                <a:cs typeface="+mn-ea"/>
                <a:sym typeface="+mn-lt"/>
              </a:rPr>
              <a:t>T</a:t>
            </a:r>
            <a:r>
              <a:rPr lang="en-US" altLang="zh-CN" sz="5400" b="1" dirty="0">
                <a:ln>
                  <a:solidFill>
                    <a:srgbClr val="0F74A1"/>
                  </a:solidFill>
                </a:ln>
                <a:noFill/>
                <a:cs typeface="+mn-ea"/>
                <a:sym typeface="+mn-lt"/>
              </a:rPr>
              <a:t>hanks for watching</a:t>
            </a:r>
            <a:endParaRPr lang="zh-CN" altLang="en-US" sz="5400" b="1" dirty="0">
              <a:ln>
                <a:solidFill>
                  <a:srgbClr val="0F74A1"/>
                </a:solidFill>
              </a:ln>
              <a:noFill/>
              <a:cs typeface="+mn-ea"/>
              <a:sym typeface="+mn-lt"/>
            </a:endParaRPr>
          </a:p>
        </p:txBody>
      </p:sp>
      <p:sp>
        <p:nvSpPr>
          <p:cNvPr id="11" name="文本框 10"/>
          <p:cNvSpPr txBox="1"/>
          <p:nvPr/>
        </p:nvSpPr>
        <p:spPr>
          <a:xfrm>
            <a:off x="6240839" y="5287246"/>
            <a:ext cx="2337560" cy="337185"/>
          </a:xfrm>
          <a:prstGeom prst="rect">
            <a:avLst/>
          </a:prstGeom>
          <a:noFill/>
        </p:spPr>
        <p:txBody>
          <a:bodyPr wrap="square" rtlCol="0">
            <a:spAutoFit/>
          </a:bodyPr>
          <a:lstStyle/>
          <a:p>
            <a:r>
              <a:rPr lang="en-US" altLang="zh-CN" sz="1600" dirty="0">
                <a:solidFill>
                  <a:schemeClr val="tx1">
                    <a:lumMod val="85000"/>
                    <a:lumOff val="15000"/>
                  </a:schemeClr>
                </a:solidFill>
                <a:cs typeface="+mn-ea"/>
                <a:sym typeface="+mn-lt"/>
              </a:rPr>
              <a:t>G</a:t>
            </a:r>
            <a:r>
              <a:rPr lang="en-US" altLang="zh-CN" sz="1600" dirty="0">
                <a:solidFill>
                  <a:schemeClr val="tx1">
                    <a:lumMod val="85000"/>
                    <a:lumOff val="15000"/>
                  </a:schemeClr>
                </a:solidFill>
                <a:cs typeface="+mn-ea"/>
                <a:sym typeface="+mn-lt"/>
              </a:rPr>
              <a:t>roup 19:  Kent Xu</a:t>
            </a:r>
            <a:endParaRPr lang="en-US" altLang="zh-CN" sz="1600" dirty="0">
              <a:solidFill>
                <a:schemeClr val="tx1">
                  <a:lumMod val="85000"/>
                  <a:lumOff val="15000"/>
                </a:schemeClr>
              </a:solidFill>
              <a:cs typeface="+mn-ea"/>
              <a:sym typeface="+mn-lt"/>
            </a:endParaRPr>
          </a:p>
        </p:txBody>
      </p:sp>
      <p:sp>
        <p:nvSpPr>
          <p:cNvPr id="165" name="文本框 164"/>
          <p:cNvSpPr txBox="1"/>
          <p:nvPr/>
        </p:nvSpPr>
        <p:spPr>
          <a:xfrm>
            <a:off x="8647330" y="5287246"/>
            <a:ext cx="2542054" cy="337185"/>
          </a:xfrm>
          <a:prstGeom prst="rect">
            <a:avLst/>
          </a:prstGeom>
          <a:noFill/>
        </p:spPr>
        <p:txBody>
          <a:bodyPr wrap="square" rtlCol="0">
            <a:spAutoFit/>
          </a:bodyPr>
          <a:lstStyle/>
          <a:p>
            <a:r>
              <a:rPr lang="en-US" altLang="zh-CN" sz="1600" dirty="0">
                <a:solidFill>
                  <a:schemeClr val="tx1">
                    <a:lumMod val="85000"/>
                    <a:lumOff val="15000"/>
                  </a:schemeClr>
                </a:solidFill>
                <a:cs typeface="+mn-ea"/>
                <a:sym typeface="+mn-lt"/>
              </a:rPr>
              <a:t>Huanwei Zhang</a:t>
            </a:r>
            <a:endParaRPr lang="en-US" altLang="zh-CN" sz="1600" dirty="0">
              <a:solidFill>
                <a:schemeClr val="tx1">
                  <a:lumMod val="85000"/>
                  <a:lumOff val="15000"/>
                </a:schemeClr>
              </a:solidFill>
              <a:cs typeface="+mn-ea"/>
              <a:sym typeface="+mn-lt"/>
            </a:endParaRPr>
          </a:p>
        </p:txBody>
      </p:sp>
      <p:pic>
        <p:nvPicPr>
          <p:cNvPr id="3" name="图片 2" descr="1"/>
          <p:cNvPicPr>
            <a:picLocks noChangeAspect="1"/>
          </p:cNvPicPr>
          <p:nvPr/>
        </p:nvPicPr>
        <p:blipFill>
          <a:blip r:embed="rId2"/>
          <a:stretch>
            <a:fillRect/>
          </a:stretch>
        </p:blipFill>
        <p:spPr>
          <a:xfrm>
            <a:off x="8644890" y="802005"/>
            <a:ext cx="2371725" cy="1085850"/>
          </a:xfrm>
          <a:prstGeom prst="rect">
            <a:avLst/>
          </a:prstGeom>
        </p:spPr>
      </p:pic>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500" fill="hold"/>
                                        <p:tgtEl>
                                          <p:spTgt spid="185"/>
                                        </p:tgtEl>
                                        <p:attrNameLst>
                                          <p:attrName>ppt_x</p:attrName>
                                        </p:attrNameLst>
                                      </p:cBhvr>
                                      <p:tavLst>
                                        <p:tav tm="0">
                                          <p:val>
                                            <p:strVal val="#ppt_x"/>
                                          </p:val>
                                        </p:tav>
                                        <p:tav tm="100000">
                                          <p:val>
                                            <p:strVal val="#ppt_x"/>
                                          </p:val>
                                        </p:tav>
                                      </p:tavLst>
                                    </p:anim>
                                    <p:anim calcmode="lin" valueType="num">
                                      <p:cBhvr additive="base">
                                        <p:cTn id="8" dur="500" fill="hold"/>
                                        <p:tgtEl>
                                          <p:spTgt spid="1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anim calcmode="lin" valueType="num">
                                      <p:cBhvr additive="base">
                                        <p:cTn id="11" dur="500" fill="hold"/>
                                        <p:tgtEl>
                                          <p:spTgt spid="193"/>
                                        </p:tgtEl>
                                        <p:attrNameLst>
                                          <p:attrName>ppt_x</p:attrName>
                                        </p:attrNameLst>
                                      </p:cBhvr>
                                      <p:tavLst>
                                        <p:tav tm="0">
                                          <p:val>
                                            <p:strVal val="#ppt_x"/>
                                          </p:val>
                                        </p:tav>
                                        <p:tav tm="100000">
                                          <p:val>
                                            <p:strVal val="#ppt_x"/>
                                          </p:val>
                                        </p:tav>
                                      </p:tavLst>
                                    </p:anim>
                                    <p:anim calcmode="lin" valueType="num">
                                      <p:cBhvr additive="base">
                                        <p:cTn id="12" dur="500" fill="hold"/>
                                        <p:tgtEl>
                                          <p:spTgt spid="19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5"/>
                                        </p:tgtEl>
                                        <p:attrNameLst>
                                          <p:attrName>style.visibility</p:attrName>
                                        </p:attrNameLst>
                                      </p:cBhvr>
                                      <p:to>
                                        <p:strVal val="visible"/>
                                      </p:to>
                                    </p:set>
                                    <p:anim calcmode="lin" valueType="num">
                                      <p:cBhvr additive="base">
                                        <p:cTn id="19" dur="500" fill="hold"/>
                                        <p:tgtEl>
                                          <p:spTgt spid="165"/>
                                        </p:tgtEl>
                                        <p:attrNameLst>
                                          <p:attrName>ppt_x</p:attrName>
                                        </p:attrNameLst>
                                      </p:cBhvr>
                                      <p:tavLst>
                                        <p:tav tm="0">
                                          <p:val>
                                            <p:strVal val="#ppt_x"/>
                                          </p:val>
                                        </p:tav>
                                        <p:tav tm="100000">
                                          <p:val>
                                            <p:strVal val="#ppt_x"/>
                                          </p:val>
                                        </p:tav>
                                      </p:tavLst>
                                    </p:anim>
                                    <p:anim calcmode="lin" valueType="num">
                                      <p:cBhvr additive="base">
                                        <p:cTn id="20"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93" grpId="0"/>
      <p:bldP spid="11" grpId="0"/>
      <p:bldP spid="1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181100"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6572252"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文本框 36"/>
          <p:cNvSpPr txBox="1"/>
          <p:nvPr/>
        </p:nvSpPr>
        <p:spPr>
          <a:xfrm>
            <a:off x="466725" y="537875"/>
            <a:ext cx="3004457" cy="1014730"/>
          </a:xfrm>
          <a:prstGeom prst="rect">
            <a:avLst/>
          </a:prstGeom>
          <a:noFill/>
        </p:spPr>
        <p:txBody>
          <a:bodyPr wrap="square" rtlCol="0">
            <a:spAutoFit/>
          </a:bodyPr>
          <a:lstStyle/>
          <a:p>
            <a:r>
              <a:rPr lang="en-US" sz="2000" b="1" dirty="0">
                <a:solidFill>
                  <a:schemeClr val="bg1"/>
                </a:solidFill>
                <a:cs typeface="+mn-ea"/>
                <a:sym typeface="+mn-lt"/>
              </a:rPr>
              <a:t>01 </a:t>
            </a:r>
            <a:endParaRPr lang="en-US" sz="2000" b="1" dirty="0">
              <a:solidFill>
                <a:schemeClr val="bg1"/>
              </a:solidFill>
              <a:cs typeface="+mn-ea"/>
              <a:sym typeface="+mn-lt"/>
            </a:endParaRPr>
          </a:p>
          <a:p>
            <a:r>
              <a:rPr lang="en-US" sz="2000" b="1" dirty="0">
                <a:solidFill>
                  <a:schemeClr val="bg1"/>
                </a:solidFill>
                <a:cs typeface="+mn-ea"/>
                <a:sym typeface="+mn-lt"/>
              </a:rPr>
              <a:t>The motivation behind the idea</a:t>
            </a:r>
            <a:endParaRPr lang="zh-CN" altLang="en-US" dirty="0">
              <a:solidFill>
                <a:schemeClr val="bg1"/>
              </a:solidFill>
              <a:cs typeface="+mn-ea"/>
              <a:sym typeface="+mn-lt"/>
            </a:endParaRPr>
          </a:p>
        </p:txBody>
      </p:sp>
      <p:sp>
        <p:nvSpPr>
          <p:cNvPr id="43" name="文本框 42"/>
          <p:cNvSpPr txBox="1"/>
          <p:nvPr/>
        </p:nvSpPr>
        <p:spPr>
          <a:xfrm>
            <a:off x="1610900" y="2694350"/>
            <a:ext cx="3004457" cy="398780"/>
          </a:xfrm>
          <a:prstGeom prst="rect">
            <a:avLst/>
          </a:prstGeom>
          <a:noFill/>
        </p:spPr>
        <p:txBody>
          <a:bodyPr wrap="square" rtlCol="0">
            <a:spAutoFit/>
          </a:bodyPr>
          <a:lstStyle/>
          <a:p>
            <a:r>
              <a:rPr lang="en-US" altLang="zh-CN" sz="2000" b="1" dirty="0">
                <a:solidFill>
                  <a:srgbClr val="0F74A1"/>
                </a:solidFill>
                <a:cs typeface="+mn-ea"/>
                <a:sym typeface="+mn-lt"/>
              </a:rPr>
              <a:t>part 1</a:t>
            </a:r>
            <a:endParaRPr lang="en-US" altLang="zh-CN" sz="2000" b="1" dirty="0">
              <a:solidFill>
                <a:srgbClr val="0F74A1"/>
              </a:solidFill>
              <a:cs typeface="+mn-ea"/>
              <a:sym typeface="+mn-lt"/>
            </a:endParaRPr>
          </a:p>
        </p:txBody>
      </p:sp>
      <p:grpSp>
        <p:nvGrpSpPr>
          <p:cNvPr id="9" name="组合 8"/>
          <p:cNvGrpSpPr/>
          <p:nvPr/>
        </p:nvGrpSpPr>
        <p:grpSpPr>
          <a:xfrm>
            <a:off x="1711538" y="316020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1596611" y="3429066"/>
            <a:ext cx="3650796" cy="2014855"/>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At first, our project idea was to make a prediction of movie ratings and box office based on reviews.But after an ICP on image recognition and classification, we decided to change the topic of our project.</a:t>
            </a:r>
            <a:endParaRPr lang="zh-CN" altLang="en-US" sz="1400" dirty="0">
              <a:solidFill>
                <a:schemeClr val="tx1">
                  <a:lumMod val="85000"/>
                  <a:lumOff val="15000"/>
                </a:schemeClr>
              </a:solidFill>
              <a:cs typeface="+mn-ea"/>
              <a:sym typeface="+mn-lt"/>
            </a:endParaRPr>
          </a:p>
        </p:txBody>
      </p:sp>
      <p:sp>
        <p:nvSpPr>
          <p:cNvPr id="46" name="文本框 45"/>
          <p:cNvSpPr txBox="1"/>
          <p:nvPr/>
        </p:nvSpPr>
        <p:spPr>
          <a:xfrm>
            <a:off x="6737890" y="2295570"/>
            <a:ext cx="3004457" cy="398780"/>
          </a:xfrm>
          <a:prstGeom prst="rect">
            <a:avLst/>
          </a:prstGeom>
          <a:noFill/>
        </p:spPr>
        <p:txBody>
          <a:bodyPr wrap="square" rtlCol="0">
            <a:spAutoFit/>
          </a:bodyPr>
          <a:lstStyle/>
          <a:p>
            <a:r>
              <a:rPr lang="en-US" altLang="zh-CN" sz="2000" b="1" dirty="0">
                <a:solidFill>
                  <a:srgbClr val="0F74A1"/>
                </a:solidFill>
                <a:cs typeface="+mn-ea"/>
                <a:sym typeface="+mn-lt"/>
              </a:rPr>
              <a:t>part 2</a:t>
            </a:r>
            <a:endParaRPr lang="en-US" altLang="zh-CN" sz="2000" b="1" dirty="0">
              <a:solidFill>
                <a:srgbClr val="0F74A1"/>
              </a:solidFill>
              <a:cs typeface="+mn-ea"/>
              <a:sym typeface="+mn-lt"/>
            </a:endParaRPr>
          </a:p>
        </p:txBody>
      </p:sp>
      <p:grpSp>
        <p:nvGrpSpPr>
          <p:cNvPr id="47" name="组合 46"/>
          <p:cNvGrpSpPr/>
          <p:nvPr/>
        </p:nvGrpSpPr>
        <p:grpSpPr>
          <a:xfrm>
            <a:off x="6940128" y="2826826"/>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6832821" y="2827086"/>
            <a:ext cx="3650796" cy="3297555"/>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Our final project is a cow face recognition system ,This system </a:t>
            </a:r>
            <a:r>
              <a:rPr sz="1400" dirty="0">
                <a:solidFill>
                  <a:schemeClr val="tx1">
                    <a:lumMod val="85000"/>
                    <a:lumOff val="15000"/>
                  </a:schemeClr>
                </a:solidFill>
                <a:cs typeface="+mn-ea"/>
                <a:sym typeface="+mn-lt"/>
              </a:rPr>
              <a:t> can </a:t>
            </a:r>
            <a:r>
              <a:rPr lang="en-US" sz="1400" dirty="0">
                <a:solidFill>
                  <a:schemeClr val="tx1">
                    <a:lumMod val="85000"/>
                    <a:lumOff val="15000"/>
                  </a:schemeClr>
                </a:solidFill>
                <a:cs typeface="+mn-ea"/>
                <a:sym typeface="+mn-lt"/>
              </a:rPr>
              <a:t>recognize</a:t>
            </a:r>
            <a:r>
              <a:rPr sz="1400" dirty="0">
                <a:solidFill>
                  <a:schemeClr val="tx1">
                    <a:lumMod val="85000"/>
                    <a:lumOff val="15000"/>
                  </a:schemeClr>
                </a:solidFill>
                <a:cs typeface="+mn-ea"/>
                <a:sym typeface="+mn-lt"/>
              </a:rPr>
              <a:t> cows by taking photos or manually inputting pictures</a:t>
            </a:r>
            <a:r>
              <a:rPr lang="zh-CN" altLang="en-US" sz="1400" dirty="0">
                <a:solidFill>
                  <a:schemeClr val="tx1">
                    <a:lumMod val="85000"/>
                    <a:lumOff val="15000"/>
                  </a:schemeClr>
                </a:solidFill>
                <a:cs typeface="+mn-ea"/>
                <a:sym typeface="+mn-lt"/>
              </a:rPr>
              <a:t>.Because this system can actually help  farm</a:t>
            </a:r>
            <a:r>
              <a:rPr lang="en-US" altLang="zh-CN" sz="1400" dirty="0">
                <a:solidFill>
                  <a:schemeClr val="tx1">
                    <a:lumMod val="85000"/>
                    <a:lumOff val="15000"/>
                  </a:schemeClr>
                </a:solidFill>
                <a:cs typeface="+mn-ea"/>
                <a:sym typeface="+mn-lt"/>
              </a:rPr>
              <a:t>ers</a:t>
            </a:r>
            <a:r>
              <a:rPr lang="zh-CN" altLang="en-US" sz="1400" dirty="0">
                <a:solidFill>
                  <a:schemeClr val="tx1">
                    <a:lumMod val="85000"/>
                    <a:lumOff val="15000"/>
                  </a:schemeClr>
                </a:solidFill>
                <a:cs typeface="+mn-ea"/>
                <a:sym typeface="+mn-lt"/>
              </a:rPr>
              <a:t> to manage their cows in the real world. Compared with the many movie rating predictions that already exist now, </a:t>
            </a:r>
            <a:r>
              <a:rPr lang="en-US" altLang="zh-CN" sz="1400" dirty="0">
                <a:solidFill>
                  <a:schemeClr val="tx1">
                    <a:lumMod val="85000"/>
                    <a:lumOff val="15000"/>
                  </a:schemeClr>
                </a:solidFill>
                <a:cs typeface="+mn-ea"/>
                <a:sym typeface="+mn-lt"/>
              </a:rPr>
              <a:t>we</a:t>
            </a:r>
            <a:r>
              <a:rPr lang="zh-CN" altLang="en-US" sz="1400" dirty="0">
                <a:solidFill>
                  <a:schemeClr val="tx1">
                    <a:lumMod val="85000"/>
                    <a:lumOff val="15000"/>
                  </a:schemeClr>
                </a:solidFill>
                <a:cs typeface="+mn-ea"/>
                <a:sym typeface="+mn-lt"/>
              </a:rPr>
              <a:t> think we have a better application value to make a cow face recognition system.</a:t>
            </a:r>
            <a:endParaRPr lang="zh-CN" altLang="en-US" sz="1400" dirty="0">
              <a:solidFill>
                <a:schemeClr val="tx1">
                  <a:lumMod val="85000"/>
                  <a:lumOff val="15000"/>
                </a:schemeClr>
              </a:solidFill>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7" grpId="0"/>
      <p:bldP spid="43" grpId="0"/>
      <p:bldP spid="44" grpId="0"/>
      <p:bldP spid="46"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74A1"/>
        </a:solidFill>
        <a:effectLst/>
      </p:bgPr>
    </p:bg>
    <p:spTree>
      <p:nvGrpSpPr>
        <p:cNvPr id="1" name=""/>
        <p:cNvGrpSpPr/>
        <p:nvPr/>
      </p:nvGrpSpPr>
      <p:grpSpPr>
        <a:xfrm>
          <a:off x="0" y="0"/>
          <a:ext cx="0" cy="0"/>
          <a:chOff x="0" y="0"/>
          <a:chExt cx="0" cy="0"/>
        </a:xfrm>
      </p:grpSpPr>
      <p:sp>
        <p:nvSpPr>
          <p:cNvPr id="4" name="矩形 3"/>
          <p:cNvSpPr/>
          <p:nvPr/>
        </p:nvSpPr>
        <p:spPr>
          <a:xfrm>
            <a:off x="1082900" y="2258882"/>
            <a:ext cx="10025906" cy="3880237"/>
          </a:xfrm>
          <a:prstGeom prst="rect">
            <a:avLst/>
          </a:prstGeom>
          <a:solidFill>
            <a:schemeClr val="bg1"/>
          </a:solidFill>
          <a:ln>
            <a:solidFill>
              <a:schemeClr val="bg1"/>
            </a:solidFill>
          </a:ln>
          <a:effectLst>
            <a:outerShdw blurRad="7493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p:cNvSpPr/>
          <p:nvPr/>
        </p:nvSpPr>
        <p:spPr>
          <a:xfrm>
            <a:off x="3410338" y="2154236"/>
            <a:ext cx="2630905" cy="4111097"/>
          </a:xfrm>
          <a:prstGeom prst="roundRect">
            <a:avLst>
              <a:gd name="adj" fmla="val 6911"/>
            </a:avLst>
          </a:prstGeom>
          <a:gradFill flip="none" rotWithShape="1">
            <a:gsLst>
              <a:gs pos="100000">
                <a:schemeClr val="accent5">
                  <a:lumMod val="50000"/>
                </a:schemeClr>
              </a:gs>
              <a:gs pos="0">
                <a:srgbClr val="00B0F0"/>
              </a:gs>
              <a:gs pos="41000">
                <a:srgbClr val="0070C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1187153" y="3354907"/>
            <a:ext cx="1921066" cy="2784475"/>
          </a:xfrm>
          <a:prstGeom prst="rect">
            <a:avLst/>
          </a:prstGeom>
          <a:noFill/>
        </p:spPr>
        <p:txBody>
          <a:bodyPr wrap="square" rtlCol="0">
            <a:spAutoFit/>
          </a:bodyPr>
          <a:lstStyle/>
          <a:p>
            <a:pPr>
              <a:lnSpc>
                <a:spcPts val="3000"/>
              </a:lnSpc>
            </a:pPr>
            <a:r>
              <a:rPr lang="en-US" altLang="zh-CN" sz="1600" dirty="0">
                <a:solidFill>
                  <a:schemeClr val="tx1">
                    <a:lumMod val="85000"/>
                    <a:lumOff val="15000"/>
                  </a:schemeClr>
                </a:solidFill>
                <a:cs typeface="+mn-ea"/>
                <a:sym typeface="+mn-lt"/>
              </a:rPr>
              <a:t>For real-world applications, using our system can effectively identify cows by directly taking pictures</a:t>
            </a:r>
            <a:endParaRPr lang="en-US" altLang="zh-CN" sz="1600" dirty="0">
              <a:solidFill>
                <a:schemeClr val="tx1">
                  <a:lumMod val="85000"/>
                  <a:lumOff val="15000"/>
                </a:schemeClr>
              </a:solidFill>
              <a:cs typeface="+mn-ea"/>
              <a:sym typeface="+mn-lt"/>
            </a:endParaRPr>
          </a:p>
        </p:txBody>
      </p:sp>
      <p:grpSp>
        <p:nvGrpSpPr>
          <p:cNvPr id="8" name="组合 7"/>
          <p:cNvGrpSpPr/>
          <p:nvPr/>
        </p:nvGrpSpPr>
        <p:grpSpPr>
          <a:xfrm>
            <a:off x="1914306" y="2648693"/>
            <a:ext cx="610017" cy="559533"/>
            <a:chOff x="8070960" y="3873798"/>
            <a:chExt cx="901686" cy="907752"/>
          </a:xfrm>
        </p:grpSpPr>
        <p:sp>
          <p:nvSpPr>
            <p:cNvPr id="9" name="椭圆 8"/>
            <p:cNvSpPr/>
            <p:nvPr/>
          </p:nvSpPr>
          <p:spPr>
            <a:xfrm>
              <a:off x="8070960" y="3873798"/>
              <a:ext cx="901686" cy="90775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105"/>
            <p:cNvSpPr/>
            <p:nvPr/>
          </p:nvSpPr>
          <p:spPr>
            <a:xfrm>
              <a:off x="8297288" y="4120127"/>
              <a:ext cx="449030" cy="411780"/>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sp>
        <p:nvSpPr>
          <p:cNvPr id="12" name="文本框 11"/>
          <p:cNvSpPr txBox="1"/>
          <p:nvPr/>
        </p:nvSpPr>
        <p:spPr>
          <a:xfrm>
            <a:off x="6240780" y="2877820"/>
            <a:ext cx="4789170" cy="2784475"/>
          </a:xfrm>
          <a:prstGeom prst="rect">
            <a:avLst/>
          </a:prstGeom>
          <a:noFill/>
        </p:spPr>
        <p:txBody>
          <a:bodyPr wrap="square" rtlCol="0">
            <a:spAutoFit/>
          </a:bodyPr>
          <a:lstStyle/>
          <a:p>
            <a:pPr>
              <a:lnSpc>
                <a:spcPts val="3000"/>
              </a:lnSpc>
            </a:pPr>
            <a:r>
              <a:rPr lang="en-US" altLang="zh-CN" sz="1600" dirty="0">
                <a:solidFill>
                  <a:schemeClr val="tx1">
                    <a:lumMod val="85000"/>
                    <a:lumOff val="15000"/>
                  </a:schemeClr>
                </a:solidFill>
                <a:cs typeface="+mn-ea"/>
                <a:sym typeface="+mn-lt"/>
              </a:rPr>
              <a:t>For example, when the farm needs to vaccinate cows, the traditional method requires manual marking on the ears of the cow. The cow face recognition system can directly mark the cow's number in the system. When the cow face is recognized again next time, the vaccination information can be obtained from the system.</a:t>
            </a:r>
            <a:endParaRPr lang="en-US" altLang="zh-CN" sz="1600" dirty="0">
              <a:solidFill>
                <a:schemeClr val="tx1">
                  <a:lumMod val="85000"/>
                  <a:lumOff val="15000"/>
                </a:schemeClr>
              </a:solidFill>
              <a:cs typeface="+mn-ea"/>
              <a:sym typeface="+mn-lt"/>
            </a:endParaRPr>
          </a:p>
        </p:txBody>
      </p:sp>
      <p:grpSp>
        <p:nvGrpSpPr>
          <p:cNvPr id="13" name="组合 12"/>
          <p:cNvGrpSpPr/>
          <p:nvPr/>
        </p:nvGrpSpPr>
        <p:grpSpPr>
          <a:xfrm>
            <a:off x="8141873" y="2262166"/>
            <a:ext cx="610017" cy="559533"/>
            <a:chOff x="8070960" y="3873798"/>
            <a:chExt cx="901686" cy="907752"/>
          </a:xfrm>
        </p:grpSpPr>
        <p:sp>
          <p:nvSpPr>
            <p:cNvPr id="14" name="椭圆 13"/>
            <p:cNvSpPr/>
            <p:nvPr/>
          </p:nvSpPr>
          <p:spPr>
            <a:xfrm>
              <a:off x="8070960" y="3873798"/>
              <a:ext cx="901686" cy="90775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05"/>
            <p:cNvSpPr/>
            <p:nvPr/>
          </p:nvSpPr>
          <p:spPr>
            <a:xfrm>
              <a:off x="8297288" y="4120127"/>
              <a:ext cx="449030" cy="411780"/>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21" name="组合 20"/>
          <p:cNvGrpSpPr/>
          <p:nvPr/>
        </p:nvGrpSpPr>
        <p:grpSpPr>
          <a:xfrm>
            <a:off x="4433240" y="2668288"/>
            <a:ext cx="610017" cy="559533"/>
            <a:chOff x="8070960" y="3873798"/>
            <a:chExt cx="901686" cy="907752"/>
          </a:xfrm>
        </p:grpSpPr>
        <p:sp>
          <p:nvSpPr>
            <p:cNvPr id="22" name="椭圆 21"/>
            <p:cNvSpPr/>
            <p:nvPr/>
          </p:nvSpPr>
          <p:spPr>
            <a:xfrm>
              <a:off x="8070960" y="3873798"/>
              <a:ext cx="901686" cy="90775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105"/>
            <p:cNvSpPr/>
            <p:nvPr/>
          </p:nvSpPr>
          <p:spPr>
            <a:xfrm>
              <a:off x="8297288" y="4120127"/>
              <a:ext cx="449030" cy="411780"/>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5" name="文本框 24"/>
          <p:cNvSpPr txBox="1"/>
          <p:nvPr/>
        </p:nvSpPr>
        <p:spPr>
          <a:xfrm>
            <a:off x="3777842" y="3454602"/>
            <a:ext cx="1921066" cy="2399665"/>
          </a:xfrm>
          <a:prstGeom prst="rect">
            <a:avLst/>
          </a:prstGeom>
          <a:noFill/>
        </p:spPr>
        <p:txBody>
          <a:bodyPr wrap="square" rtlCol="0">
            <a:spAutoFit/>
          </a:bodyPr>
          <a:lstStyle/>
          <a:p>
            <a:pPr>
              <a:lnSpc>
                <a:spcPts val="3000"/>
              </a:lnSpc>
            </a:pPr>
            <a:r>
              <a:rPr lang="en-US" altLang="zh-CN" sz="1600" dirty="0">
                <a:solidFill>
                  <a:schemeClr val="bg1"/>
                </a:solidFill>
                <a:cs typeface="+mn-ea"/>
                <a:sym typeface="+mn-lt"/>
              </a:rPr>
              <a:t>Our data is from 66 cows on a real farm. In actual use,using this system will be more efficient.</a:t>
            </a:r>
            <a:endParaRPr lang="en-US" altLang="zh-CN" sz="1600" dirty="0">
              <a:solidFill>
                <a:schemeClr val="bg1"/>
              </a:solidFill>
              <a:cs typeface="+mn-ea"/>
              <a:sym typeface="+mn-lt"/>
            </a:endParaRPr>
          </a:p>
        </p:txBody>
      </p:sp>
      <p:sp>
        <p:nvSpPr>
          <p:cNvPr id="27" name="文本框 26"/>
          <p:cNvSpPr txBox="1"/>
          <p:nvPr/>
        </p:nvSpPr>
        <p:spPr>
          <a:xfrm>
            <a:off x="975102" y="473225"/>
            <a:ext cx="3004457" cy="675640"/>
          </a:xfrm>
          <a:prstGeom prst="rect">
            <a:avLst/>
          </a:prstGeom>
          <a:noFill/>
        </p:spPr>
        <p:txBody>
          <a:bodyPr wrap="square" rtlCol="0">
            <a:spAutoFit/>
          </a:bodyPr>
          <a:lstStyle/>
          <a:p>
            <a:r>
              <a:rPr lang="en-US" sz="2000" b="1" dirty="0">
                <a:solidFill>
                  <a:schemeClr val="bg1"/>
                </a:solidFill>
                <a:cs typeface="+mn-ea"/>
                <a:sym typeface="+mn-lt"/>
              </a:rPr>
              <a:t>02</a:t>
            </a:r>
            <a:endParaRPr lang="en-US" sz="2000" b="1" dirty="0">
              <a:solidFill>
                <a:schemeClr val="bg1"/>
              </a:solidFill>
              <a:cs typeface="+mn-ea"/>
              <a:sym typeface="+mn-lt"/>
            </a:endParaRPr>
          </a:p>
          <a:p>
            <a:r>
              <a:rPr lang="zh-CN" altLang="en-US" dirty="0">
                <a:solidFill>
                  <a:schemeClr val="bg1"/>
                </a:solidFill>
                <a:cs typeface="+mn-ea"/>
                <a:sym typeface="+mn-lt"/>
              </a:rPr>
              <a:t>Significance:</a:t>
            </a:r>
            <a:endParaRPr lang="zh-CN" altLang="en-US" dirty="0">
              <a:solidFill>
                <a:schemeClr val="bg1"/>
              </a:solidFill>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childTnLst>
                          </p:cTn>
                        </p:par>
                        <p:par>
                          <p:cTn id="49" fill="hold">
                            <p:stCondLst>
                              <p:cond delay="500"/>
                            </p:stCondLst>
                            <p:childTnLst>
                              <p:par>
                                <p:cTn id="50" presetID="26" presetClass="emph" presetSubtype="0" fill="hold" grpId="1" nodeType="afterEffect">
                                  <p:stCondLst>
                                    <p:cond delay="0"/>
                                  </p:stCondLst>
                                  <p:childTnLst>
                                    <p:animEffect transition="out" filter="fade">
                                      <p:cBhvr>
                                        <p:cTn id="51" dur="500" tmFilter="0, 0; .2, .5; .8, .5; 1, 0"/>
                                        <p:tgtEl>
                                          <p:spTgt spid="5"/>
                                        </p:tgtEl>
                                      </p:cBhvr>
                                    </p:animEffect>
                                    <p:animScale>
                                      <p:cBhvr>
                                        <p:cTn id="52" dur="250" autoRev="1" fill="hold"/>
                                        <p:tgtEl>
                                          <p:spTgt spid="5"/>
                                        </p:tgtEl>
                                      </p:cBhvr>
                                      <p:by x="105000" y="105000"/>
                                    </p:animScale>
                                  </p:childTnLst>
                                </p:cTn>
                              </p:par>
                              <p:par>
                                <p:cTn id="53" presetID="26" presetClass="emph" presetSubtype="0" fill="hold" nodeType="withEffect">
                                  <p:stCondLst>
                                    <p:cond delay="0"/>
                                  </p:stCondLst>
                                  <p:childTnLst>
                                    <p:animEffect transition="out" filter="fade">
                                      <p:cBhvr>
                                        <p:cTn id="54" dur="500" tmFilter="0, 0; .2, .5; .8, .5; 1, 0"/>
                                        <p:tgtEl>
                                          <p:spTgt spid="21"/>
                                        </p:tgtEl>
                                      </p:cBhvr>
                                    </p:animEffect>
                                    <p:animScale>
                                      <p:cBhvr>
                                        <p:cTn id="55" dur="250" autoRev="1" fill="hold"/>
                                        <p:tgtEl>
                                          <p:spTgt spid="21"/>
                                        </p:tgtEl>
                                      </p:cBhvr>
                                      <p:by x="105000" y="105000"/>
                                    </p:animScale>
                                  </p:childTnLst>
                                </p:cTn>
                              </p:par>
                              <p:par>
                                <p:cTn id="56" presetID="26" presetClass="emph" presetSubtype="0" fill="hold" grpId="1" nodeType="withEffect">
                                  <p:stCondLst>
                                    <p:cond delay="0"/>
                                  </p:stCondLst>
                                  <p:childTnLst>
                                    <p:animEffect transition="out" filter="fade">
                                      <p:cBhvr>
                                        <p:cTn id="57" dur="500" tmFilter="0, 0; .2, .5; .8, .5; 1, 0"/>
                                        <p:tgtEl>
                                          <p:spTgt spid="25"/>
                                        </p:tgtEl>
                                      </p:cBhvr>
                                    </p:animEffect>
                                    <p:animScale>
                                      <p:cBhvr>
                                        <p:cTn id="58"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P spid="5" grpId="1" animBg="1"/>
      <p:bldP spid="7" grpId="0"/>
      <p:bldP spid="12" grpId="0"/>
      <p:bldP spid="25" grpId="0"/>
      <p:bldP spid="25" grpId="1"/>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5486400" cy="6858000"/>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圆角 27"/>
          <p:cNvSpPr/>
          <p:nvPr/>
        </p:nvSpPr>
        <p:spPr>
          <a:xfrm>
            <a:off x="4534535" y="716915"/>
            <a:ext cx="7225665" cy="6047105"/>
          </a:xfrm>
          <a:prstGeom prst="roundRect">
            <a:avLst>
              <a:gd name="adj" fmla="val 7678"/>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cs typeface="+mn-ea"/>
                <a:sym typeface="+mn-lt"/>
              </a:rPr>
              <a:t>Use the trained model to recognize the cow face</a:t>
            </a:r>
            <a:endParaRPr lang="zh-CN" altLang="en-US">
              <a:cs typeface="+mn-ea"/>
              <a:sym typeface="+mn-lt"/>
            </a:endParaRPr>
          </a:p>
        </p:txBody>
      </p:sp>
      <p:sp>
        <p:nvSpPr>
          <p:cNvPr id="20" name="iconfont-1191-801540"/>
          <p:cNvSpPr>
            <a:spLocks noChangeAspect="1"/>
          </p:cNvSpPr>
          <p:nvPr/>
        </p:nvSpPr>
        <p:spPr bwMode="auto">
          <a:xfrm>
            <a:off x="4973604" y="4410402"/>
            <a:ext cx="609525" cy="609685"/>
          </a:xfrm>
          <a:custGeom>
            <a:avLst/>
            <a:gdLst>
              <a:gd name="T0" fmla="*/ 3982 w 7964"/>
              <a:gd name="T1" fmla="*/ 4878 h 7964"/>
              <a:gd name="T2" fmla="*/ 5082 w 7964"/>
              <a:gd name="T3" fmla="*/ 3086 h 7964"/>
              <a:gd name="T4" fmla="*/ 2882 w 7964"/>
              <a:gd name="T5" fmla="*/ 3086 h 7964"/>
              <a:gd name="T6" fmla="*/ 3982 w 7964"/>
              <a:gd name="T7" fmla="*/ 4878 h 7964"/>
              <a:gd name="T8" fmla="*/ 7651 w 7964"/>
              <a:gd name="T9" fmla="*/ 2432 h 7964"/>
              <a:gd name="T10" fmla="*/ 6798 w 7964"/>
              <a:gd name="T11" fmla="*/ 1166 h 7964"/>
              <a:gd name="T12" fmla="*/ 5532 w 7964"/>
              <a:gd name="T13" fmla="*/ 313 h 7964"/>
              <a:gd name="T14" fmla="*/ 3982 w 7964"/>
              <a:gd name="T15" fmla="*/ 0 h 7964"/>
              <a:gd name="T16" fmla="*/ 2432 w 7964"/>
              <a:gd name="T17" fmla="*/ 313 h 7964"/>
              <a:gd name="T18" fmla="*/ 1166 w 7964"/>
              <a:gd name="T19" fmla="*/ 1166 h 7964"/>
              <a:gd name="T20" fmla="*/ 313 w 7964"/>
              <a:gd name="T21" fmla="*/ 2432 h 7964"/>
              <a:gd name="T22" fmla="*/ 0 w 7964"/>
              <a:gd name="T23" fmla="*/ 3982 h 7964"/>
              <a:gd name="T24" fmla="*/ 313 w 7964"/>
              <a:gd name="T25" fmla="*/ 5532 h 7964"/>
              <a:gd name="T26" fmla="*/ 1166 w 7964"/>
              <a:gd name="T27" fmla="*/ 6798 h 7964"/>
              <a:gd name="T28" fmla="*/ 2432 w 7964"/>
              <a:gd name="T29" fmla="*/ 7651 h 7964"/>
              <a:gd name="T30" fmla="*/ 3982 w 7964"/>
              <a:gd name="T31" fmla="*/ 7964 h 7964"/>
              <a:gd name="T32" fmla="*/ 5532 w 7964"/>
              <a:gd name="T33" fmla="*/ 7651 h 7964"/>
              <a:gd name="T34" fmla="*/ 6798 w 7964"/>
              <a:gd name="T35" fmla="*/ 6798 h 7964"/>
              <a:gd name="T36" fmla="*/ 7651 w 7964"/>
              <a:gd name="T37" fmla="*/ 5532 h 7964"/>
              <a:gd name="T38" fmla="*/ 7964 w 7964"/>
              <a:gd name="T39" fmla="*/ 3982 h 7964"/>
              <a:gd name="T40" fmla="*/ 7651 w 7964"/>
              <a:gd name="T41" fmla="*/ 2432 h 7964"/>
              <a:gd name="T42" fmla="*/ 5288 w 7964"/>
              <a:gd name="T43" fmla="*/ 3224 h 7964"/>
              <a:gd name="T44" fmla="*/ 4188 w 7964"/>
              <a:gd name="T45" fmla="*/ 5017 h 7964"/>
              <a:gd name="T46" fmla="*/ 3982 w 7964"/>
              <a:gd name="T47" fmla="*/ 5134 h 7964"/>
              <a:gd name="T48" fmla="*/ 3776 w 7964"/>
              <a:gd name="T49" fmla="*/ 5017 h 7964"/>
              <a:gd name="T50" fmla="*/ 2676 w 7964"/>
              <a:gd name="T51" fmla="*/ 3224 h 7964"/>
              <a:gd name="T52" fmla="*/ 2637 w 7964"/>
              <a:gd name="T53" fmla="*/ 3086 h 7964"/>
              <a:gd name="T54" fmla="*/ 2667 w 7964"/>
              <a:gd name="T55" fmla="*/ 2963 h 7964"/>
              <a:gd name="T56" fmla="*/ 2882 w 7964"/>
              <a:gd name="T57" fmla="*/ 2830 h 7964"/>
              <a:gd name="T58" fmla="*/ 5082 w 7964"/>
              <a:gd name="T59" fmla="*/ 2830 h 7964"/>
              <a:gd name="T60" fmla="*/ 5297 w 7964"/>
              <a:gd name="T61" fmla="*/ 2963 h 7964"/>
              <a:gd name="T62" fmla="*/ 5326 w 7964"/>
              <a:gd name="T63" fmla="*/ 3086 h 7964"/>
              <a:gd name="T64" fmla="*/ 5288 w 7964"/>
              <a:gd name="T65" fmla="*/ 3224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64" h="7964">
                <a:moveTo>
                  <a:pt x="3982" y="4878"/>
                </a:moveTo>
                <a:lnTo>
                  <a:pt x="5082" y="3086"/>
                </a:lnTo>
                <a:lnTo>
                  <a:pt x="2882" y="3086"/>
                </a:lnTo>
                <a:lnTo>
                  <a:pt x="3982" y="4878"/>
                </a:lnTo>
                <a:close/>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5288" y="3224"/>
                </a:moveTo>
                <a:lnTo>
                  <a:pt x="4188" y="5017"/>
                </a:lnTo>
                <a:cubicBezTo>
                  <a:pt x="4143" y="5090"/>
                  <a:pt x="4065" y="5134"/>
                  <a:pt x="3982" y="5134"/>
                </a:cubicBezTo>
                <a:cubicBezTo>
                  <a:pt x="3899" y="5134"/>
                  <a:pt x="3821" y="5090"/>
                  <a:pt x="3776" y="5017"/>
                </a:cubicBezTo>
                <a:lnTo>
                  <a:pt x="2676" y="3224"/>
                </a:lnTo>
                <a:cubicBezTo>
                  <a:pt x="2651" y="3182"/>
                  <a:pt x="2637" y="3134"/>
                  <a:pt x="2637" y="3086"/>
                </a:cubicBezTo>
                <a:cubicBezTo>
                  <a:pt x="2637" y="3044"/>
                  <a:pt x="2647" y="3001"/>
                  <a:pt x="2667" y="2963"/>
                </a:cubicBezTo>
                <a:cubicBezTo>
                  <a:pt x="2710" y="2881"/>
                  <a:pt x="2792" y="2830"/>
                  <a:pt x="2882" y="2830"/>
                </a:cubicBezTo>
                <a:lnTo>
                  <a:pt x="5082" y="2830"/>
                </a:lnTo>
                <a:cubicBezTo>
                  <a:pt x="5171" y="2830"/>
                  <a:pt x="5254" y="2881"/>
                  <a:pt x="5297" y="2963"/>
                </a:cubicBezTo>
                <a:cubicBezTo>
                  <a:pt x="5317" y="3001"/>
                  <a:pt x="5326" y="3044"/>
                  <a:pt x="5326" y="3086"/>
                </a:cubicBezTo>
                <a:cubicBezTo>
                  <a:pt x="5326" y="3134"/>
                  <a:pt x="5313" y="3182"/>
                  <a:pt x="5288" y="3224"/>
                </a:cubicBezTo>
                <a:close/>
              </a:path>
            </a:pathLst>
          </a:custGeom>
          <a:solidFill>
            <a:srgbClr val="0F74A1"/>
          </a:solidFill>
          <a:ln>
            <a:noFill/>
          </a:ln>
        </p:spPr>
        <p:txBody>
          <a:bodyPr/>
          <a:lstStyle/>
          <a:p>
            <a:endParaRPr lang="zh-CN" altLang="en-US">
              <a:cs typeface="+mn-ea"/>
              <a:sym typeface="+mn-lt"/>
            </a:endParaRPr>
          </a:p>
        </p:txBody>
      </p:sp>
      <p:sp>
        <p:nvSpPr>
          <p:cNvPr id="14" name="文本框 13"/>
          <p:cNvSpPr txBox="1"/>
          <p:nvPr/>
        </p:nvSpPr>
        <p:spPr>
          <a:xfrm>
            <a:off x="5834771" y="1308696"/>
            <a:ext cx="5246952" cy="1052830"/>
          </a:xfrm>
          <a:prstGeom prst="rect">
            <a:avLst/>
          </a:prstGeom>
          <a:noFill/>
        </p:spPr>
        <p:txBody>
          <a:bodyPr wrap="square" rtlCol="0">
            <a:spAutoFit/>
          </a:bodyPr>
          <a:lstStyle/>
          <a:p>
            <a:pPr>
              <a:lnSpc>
                <a:spcPts val="2500"/>
              </a:lnSpc>
            </a:pPr>
            <a:r>
              <a:rPr lang="en-US" altLang="zh-CN" sz="1400" dirty="0">
                <a:solidFill>
                  <a:schemeClr val="tx1">
                    <a:lumMod val="75000"/>
                    <a:lumOff val="25000"/>
                  </a:schemeClr>
                </a:solidFill>
                <a:cs typeface="+mn-ea"/>
                <a:sym typeface="+mn-lt"/>
              </a:rPr>
              <a:t>I</a:t>
            </a:r>
            <a:r>
              <a:rPr lang="zh-CN" altLang="en-US" sz="1400" dirty="0">
                <a:solidFill>
                  <a:schemeClr val="tx1">
                    <a:lumMod val="75000"/>
                    <a:lumOff val="25000"/>
                  </a:schemeClr>
                </a:solidFill>
                <a:cs typeface="+mn-ea"/>
                <a:sym typeface="+mn-lt"/>
              </a:rPr>
              <a:t>mport necessary libraries and configure some parameters. upload the picture, convert it to gray, use the classifier(cv2) to find out the range of the face area and the record them</a:t>
            </a:r>
            <a:endParaRPr lang="zh-CN" altLang="en-US" sz="1400" dirty="0">
              <a:solidFill>
                <a:schemeClr val="tx1">
                  <a:lumMod val="75000"/>
                  <a:lumOff val="25000"/>
                </a:schemeClr>
              </a:solidFill>
              <a:cs typeface="+mn-ea"/>
              <a:sym typeface="+mn-lt"/>
            </a:endParaRPr>
          </a:p>
        </p:txBody>
      </p:sp>
      <p:sp>
        <p:nvSpPr>
          <p:cNvPr id="23" name="iconfont-1191-801540"/>
          <p:cNvSpPr>
            <a:spLocks noChangeAspect="1"/>
          </p:cNvSpPr>
          <p:nvPr/>
        </p:nvSpPr>
        <p:spPr bwMode="auto">
          <a:xfrm>
            <a:off x="4973604" y="5267652"/>
            <a:ext cx="609525" cy="609685"/>
          </a:xfrm>
          <a:custGeom>
            <a:avLst/>
            <a:gdLst>
              <a:gd name="T0" fmla="*/ 3982 w 7964"/>
              <a:gd name="T1" fmla="*/ 4878 h 7964"/>
              <a:gd name="T2" fmla="*/ 5082 w 7964"/>
              <a:gd name="T3" fmla="*/ 3086 h 7964"/>
              <a:gd name="T4" fmla="*/ 2882 w 7964"/>
              <a:gd name="T5" fmla="*/ 3086 h 7964"/>
              <a:gd name="T6" fmla="*/ 3982 w 7964"/>
              <a:gd name="T7" fmla="*/ 4878 h 7964"/>
              <a:gd name="T8" fmla="*/ 7651 w 7964"/>
              <a:gd name="T9" fmla="*/ 2432 h 7964"/>
              <a:gd name="T10" fmla="*/ 6798 w 7964"/>
              <a:gd name="T11" fmla="*/ 1166 h 7964"/>
              <a:gd name="T12" fmla="*/ 5532 w 7964"/>
              <a:gd name="T13" fmla="*/ 313 h 7964"/>
              <a:gd name="T14" fmla="*/ 3982 w 7964"/>
              <a:gd name="T15" fmla="*/ 0 h 7964"/>
              <a:gd name="T16" fmla="*/ 2432 w 7964"/>
              <a:gd name="T17" fmla="*/ 313 h 7964"/>
              <a:gd name="T18" fmla="*/ 1166 w 7964"/>
              <a:gd name="T19" fmla="*/ 1166 h 7964"/>
              <a:gd name="T20" fmla="*/ 313 w 7964"/>
              <a:gd name="T21" fmla="*/ 2432 h 7964"/>
              <a:gd name="T22" fmla="*/ 0 w 7964"/>
              <a:gd name="T23" fmla="*/ 3982 h 7964"/>
              <a:gd name="T24" fmla="*/ 313 w 7964"/>
              <a:gd name="T25" fmla="*/ 5532 h 7964"/>
              <a:gd name="T26" fmla="*/ 1166 w 7964"/>
              <a:gd name="T27" fmla="*/ 6798 h 7964"/>
              <a:gd name="T28" fmla="*/ 2432 w 7964"/>
              <a:gd name="T29" fmla="*/ 7651 h 7964"/>
              <a:gd name="T30" fmla="*/ 3982 w 7964"/>
              <a:gd name="T31" fmla="*/ 7964 h 7964"/>
              <a:gd name="T32" fmla="*/ 5532 w 7964"/>
              <a:gd name="T33" fmla="*/ 7651 h 7964"/>
              <a:gd name="T34" fmla="*/ 6798 w 7964"/>
              <a:gd name="T35" fmla="*/ 6798 h 7964"/>
              <a:gd name="T36" fmla="*/ 7651 w 7964"/>
              <a:gd name="T37" fmla="*/ 5532 h 7964"/>
              <a:gd name="T38" fmla="*/ 7964 w 7964"/>
              <a:gd name="T39" fmla="*/ 3982 h 7964"/>
              <a:gd name="T40" fmla="*/ 7651 w 7964"/>
              <a:gd name="T41" fmla="*/ 2432 h 7964"/>
              <a:gd name="T42" fmla="*/ 5288 w 7964"/>
              <a:gd name="T43" fmla="*/ 3224 h 7964"/>
              <a:gd name="T44" fmla="*/ 4188 w 7964"/>
              <a:gd name="T45" fmla="*/ 5017 h 7964"/>
              <a:gd name="T46" fmla="*/ 3982 w 7964"/>
              <a:gd name="T47" fmla="*/ 5134 h 7964"/>
              <a:gd name="T48" fmla="*/ 3776 w 7964"/>
              <a:gd name="T49" fmla="*/ 5017 h 7964"/>
              <a:gd name="T50" fmla="*/ 2676 w 7964"/>
              <a:gd name="T51" fmla="*/ 3224 h 7964"/>
              <a:gd name="T52" fmla="*/ 2637 w 7964"/>
              <a:gd name="T53" fmla="*/ 3086 h 7964"/>
              <a:gd name="T54" fmla="*/ 2667 w 7964"/>
              <a:gd name="T55" fmla="*/ 2963 h 7964"/>
              <a:gd name="T56" fmla="*/ 2882 w 7964"/>
              <a:gd name="T57" fmla="*/ 2830 h 7964"/>
              <a:gd name="T58" fmla="*/ 5082 w 7964"/>
              <a:gd name="T59" fmla="*/ 2830 h 7964"/>
              <a:gd name="T60" fmla="*/ 5297 w 7964"/>
              <a:gd name="T61" fmla="*/ 2963 h 7964"/>
              <a:gd name="T62" fmla="*/ 5326 w 7964"/>
              <a:gd name="T63" fmla="*/ 3086 h 7964"/>
              <a:gd name="T64" fmla="*/ 5288 w 7964"/>
              <a:gd name="T65" fmla="*/ 3224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64" h="7964">
                <a:moveTo>
                  <a:pt x="3982" y="4878"/>
                </a:moveTo>
                <a:lnTo>
                  <a:pt x="5082" y="3086"/>
                </a:lnTo>
                <a:lnTo>
                  <a:pt x="2882" y="3086"/>
                </a:lnTo>
                <a:lnTo>
                  <a:pt x="3982" y="4878"/>
                </a:lnTo>
                <a:close/>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5288" y="3224"/>
                </a:moveTo>
                <a:lnTo>
                  <a:pt x="4188" y="5017"/>
                </a:lnTo>
                <a:cubicBezTo>
                  <a:pt x="4143" y="5090"/>
                  <a:pt x="4065" y="5134"/>
                  <a:pt x="3982" y="5134"/>
                </a:cubicBezTo>
                <a:cubicBezTo>
                  <a:pt x="3899" y="5134"/>
                  <a:pt x="3821" y="5090"/>
                  <a:pt x="3776" y="5017"/>
                </a:cubicBezTo>
                <a:lnTo>
                  <a:pt x="2676" y="3224"/>
                </a:lnTo>
                <a:cubicBezTo>
                  <a:pt x="2651" y="3182"/>
                  <a:pt x="2637" y="3134"/>
                  <a:pt x="2637" y="3086"/>
                </a:cubicBezTo>
                <a:cubicBezTo>
                  <a:pt x="2637" y="3044"/>
                  <a:pt x="2647" y="3001"/>
                  <a:pt x="2667" y="2963"/>
                </a:cubicBezTo>
                <a:cubicBezTo>
                  <a:pt x="2710" y="2881"/>
                  <a:pt x="2792" y="2830"/>
                  <a:pt x="2882" y="2830"/>
                </a:cubicBezTo>
                <a:lnTo>
                  <a:pt x="5082" y="2830"/>
                </a:lnTo>
                <a:cubicBezTo>
                  <a:pt x="5171" y="2830"/>
                  <a:pt x="5254" y="2881"/>
                  <a:pt x="5297" y="2963"/>
                </a:cubicBezTo>
                <a:cubicBezTo>
                  <a:pt x="5317" y="3001"/>
                  <a:pt x="5326" y="3044"/>
                  <a:pt x="5326" y="3086"/>
                </a:cubicBezTo>
                <a:cubicBezTo>
                  <a:pt x="5326" y="3134"/>
                  <a:pt x="5313" y="3182"/>
                  <a:pt x="5288" y="3224"/>
                </a:cubicBezTo>
                <a:close/>
              </a:path>
            </a:pathLst>
          </a:custGeom>
          <a:solidFill>
            <a:srgbClr val="0F74A1"/>
          </a:solidFill>
          <a:ln>
            <a:noFill/>
          </a:ln>
        </p:spPr>
        <p:txBody>
          <a:bodyPr/>
          <a:lstStyle/>
          <a:p>
            <a:endParaRPr lang="zh-CN" altLang="en-US">
              <a:cs typeface="+mn-ea"/>
              <a:sym typeface="+mn-lt"/>
            </a:endParaRPr>
          </a:p>
        </p:txBody>
      </p:sp>
      <p:sp>
        <p:nvSpPr>
          <p:cNvPr id="24" name="文本框 23"/>
          <p:cNvSpPr txBox="1"/>
          <p:nvPr/>
        </p:nvSpPr>
        <p:spPr>
          <a:xfrm>
            <a:off x="5834771" y="2476461"/>
            <a:ext cx="5246952" cy="411480"/>
          </a:xfrm>
          <a:prstGeom prst="rect">
            <a:avLst/>
          </a:prstGeom>
          <a:noFill/>
        </p:spPr>
        <p:txBody>
          <a:bodyPr wrap="square" rtlCol="0">
            <a:spAutoFit/>
          </a:bodyPr>
          <a:lstStyle/>
          <a:p>
            <a:pPr>
              <a:lnSpc>
                <a:spcPts val="2500"/>
              </a:lnSpc>
            </a:pPr>
            <a:r>
              <a:rPr lang="zh-CN" altLang="en-US" sz="1400" dirty="0">
                <a:solidFill>
                  <a:schemeClr val="tx1">
                    <a:lumMod val="75000"/>
                    <a:lumOff val="25000"/>
                  </a:schemeClr>
                </a:solidFill>
                <a:cs typeface="+mn-ea"/>
                <a:sym typeface="+mn-lt"/>
              </a:rPr>
              <a:t>Define and train the model</a:t>
            </a:r>
            <a:endParaRPr lang="zh-CN" altLang="en-US" sz="1400" dirty="0">
              <a:solidFill>
                <a:schemeClr val="tx1">
                  <a:lumMod val="75000"/>
                  <a:lumOff val="25000"/>
                </a:schemeClr>
              </a:solidFill>
              <a:cs typeface="+mn-ea"/>
              <a:sym typeface="+mn-lt"/>
            </a:endParaRPr>
          </a:p>
        </p:txBody>
      </p:sp>
      <p:sp>
        <p:nvSpPr>
          <p:cNvPr id="33" name="文本框 32"/>
          <p:cNvSpPr txBox="1"/>
          <p:nvPr/>
        </p:nvSpPr>
        <p:spPr>
          <a:xfrm>
            <a:off x="985897" y="1727407"/>
            <a:ext cx="3004457" cy="521970"/>
          </a:xfrm>
          <a:prstGeom prst="rect">
            <a:avLst/>
          </a:prstGeom>
          <a:noFill/>
        </p:spPr>
        <p:txBody>
          <a:bodyPr wrap="square" rtlCol="0">
            <a:spAutoFit/>
          </a:bodyPr>
          <a:lstStyle/>
          <a:p>
            <a:r>
              <a:rPr lang="en-US" sz="2800" b="1" dirty="0">
                <a:solidFill>
                  <a:schemeClr val="bg1"/>
                </a:solidFill>
                <a:cs typeface="+mn-ea"/>
                <a:sym typeface="+mn-lt"/>
              </a:rPr>
              <a:t>03</a:t>
            </a:r>
            <a:endParaRPr lang="en-US" sz="2800" b="1" dirty="0">
              <a:solidFill>
                <a:schemeClr val="bg1"/>
              </a:solidFill>
              <a:cs typeface="+mn-ea"/>
              <a:sym typeface="+mn-lt"/>
            </a:endParaRPr>
          </a:p>
        </p:txBody>
      </p:sp>
      <p:sp>
        <p:nvSpPr>
          <p:cNvPr id="34" name="文本框 33"/>
          <p:cNvSpPr txBox="1"/>
          <p:nvPr/>
        </p:nvSpPr>
        <p:spPr>
          <a:xfrm>
            <a:off x="2496271" y="1726941"/>
            <a:ext cx="2038350" cy="368300"/>
          </a:xfrm>
          <a:prstGeom prst="rect">
            <a:avLst/>
          </a:prstGeom>
          <a:noFill/>
        </p:spPr>
        <p:txBody>
          <a:bodyPr wrap="square" rtlCol="0">
            <a:spAutoFit/>
          </a:bodyPr>
          <a:lstStyle/>
          <a:p>
            <a:r>
              <a:rPr lang="en-US" altLang="zh-CN" dirty="0">
                <a:solidFill>
                  <a:schemeClr val="bg1"/>
                </a:solidFill>
                <a:cs typeface="+mn-ea"/>
                <a:sym typeface="+mn-lt"/>
              </a:rPr>
              <a:t>Objectives:</a:t>
            </a:r>
            <a:endParaRPr lang="en-US" altLang="zh-CN" dirty="0">
              <a:solidFill>
                <a:schemeClr val="bg1"/>
              </a:solidFill>
              <a:cs typeface="+mn-ea"/>
              <a:sym typeface="+mn-lt"/>
            </a:endParaRPr>
          </a:p>
        </p:txBody>
      </p:sp>
      <p:grpSp>
        <p:nvGrpSpPr>
          <p:cNvPr id="42" name="组合 41"/>
          <p:cNvGrpSpPr/>
          <p:nvPr/>
        </p:nvGrpSpPr>
        <p:grpSpPr>
          <a:xfrm>
            <a:off x="800835" y="1536186"/>
            <a:ext cx="370123" cy="382439"/>
            <a:chOff x="1230077" y="1600407"/>
            <a:chExt cx="370123" cy="382439"/>
          </a:xfrm>
        </p:grpSpPr>
        <p:cxnSp>
          <p:nvCxnSpPr>
            <p:cNvPr id="36" name="直接连接符 35"/>
            <p:cNvCxnSpPr/>
            <p:nvPr/>
          </p:nvCxnSpPr>
          <p:spPr>
            <a:xfrm>
              <a:off x="1230077" y="1600407"/>
              <a:ext cx="370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230077" y="1600407"/>
              <a:ext cx="0" cy="3824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flipH="1" flipV="1">
            <a:off x="1766947" y="2377641"/>
            <a:ext cx="370123" cy="382439"/>
            <a:chOff x="1382477" y="1752807"/>
            <a:chExt cx="370123" cy="382439"/>
          </a:xfrm>
        </p:grpSpPr>
        <p:cxnSp>
          <p:nvCxnSpPr>
            <p:cNvPr id="39" name="直接连接符 38"/>
            <p:cNvCxnSpPr/>
            <p:nvPr/>
          </p:nvCxnSpPr>
          <p:spPr>
            <a:xfrm>
              <a:off x="1382477" y="1752807"/>
              <a:ext cx="370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382477" y="1752807"/>
              <a:ext cx="0" cy="3824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iconfont-1191-801540"/>
          <p:cNvSpPr>
            <a:spLocks noChangeAspect="1"/>
          </p:cNvSpPr>
          <p:nvPr/>
        </p:nvSpPr>
        <p:spPr bwMode="auto">
          <a:xfrm>
            <a:off x="4973604" y="2377132"/>
            <a:ext cx="609525" cy="609685"/>
          </a:xfrm>
          <a:custGeom>
            <a:avLst/>
            <a:gdLst>
              <a:gd name="T0" fmla="*/ 3982 w 7964"/>
              <a:gd name="T1" fmla="*/ 4878 h 7964"/>
              <a:gd name="T2" fmla="*/ 5082 w 7964"/>
              <a:gd name="T3" fmla="*/ 3086 h 7964"/>
              <a:gd name="T4" fmla="*/ 2882 w 7964"/>
              <a:gd name="T5" fmla="*/ 3086 h 7964"/>
              <a:gd name="T6" fmla="*/ 3982 w 7964"/>
              <a:gd name="T7" fmla="*/ 4878 h 7964"/>
              <a:gd name="T8" fmla="*/ 7651 w 7964"/>
              <a:gd name="T9" fmla="*/ 2432 h 7964"/>
              <a:gd name="T10" fmla="*/ 6798 w 7964"/>
              <a:gd name="T11" fmla="*/ 1166 h 7964"/>
              <a:gd name="T12" fmla="*/ 5532 w 7964"/>
              <a:gd name="T13" fmla="*/ 313 h 7964"/>
              <a:gd name="T14" fmla="*/ 3982 w 7964"/>
              <a:gd name="T15" fmla="*/ 0 h 7964"/>
              <a:gd name="T16" fmla="*/ 2432 w 7964"/>
              <a:gd name="T17" fmla="*/ 313 h 7964"/>
              <a:gd name="T18" fmla="*/ 1166 w 7964"/>
              <a:gd name="T19" fmla="*/ 1166 h 7964"/>
              <a:gd name="T20" fmla="*/ 313 w 7964"/>
              <a:gd name="T21" fmla="*/ 2432 h 7964"/>
              <a:gd name="T22" fmla="*/ 0 w 7964"/>
              <a:gd name="T23" fmla="*/ 3982 h 7964"/>
              <a:gd name="T24" fmla="*/ 313 w 7964"/>
              <a:gd name="T25" fmla="*/ 5532 h 7964"/>
              <a:gd name="T26" fmla="*/ 1166 w 7964"/>
              <a:gd name="T27" fmla="*/ 6798 h 7964"/>
              <a:gd name="T28" fmla="*/ 2432 w 7964"/>
              <a:gd name="T29" fmla="*/ 7651 h 7964"/>
              <a:gd name="T30" fmla="*/ 3982 w 7964"/>
              <a:gd name="T31" fmla="*/ 7964 h 7964"/>
              <a:gd name="T32" fmla="*/ 5532 w 7964"/>
              <a:gd name="T33" fmla="*/ 7651 h 7964"/>
              <a:gd name="T34" fmla="*/ 6798 w 7964"/>
              <a:gd name="T35" fmla="*/ 6798 h 7964"/>
              <a:gd name="T36" fmla="*/ 7651 w 7964"/>
              <a:gd name="T37" fmla="*/ 5532 h 7964"/>
              <a:gd name="T38" fmla="*/ 7964 w 7964"/>
              <a:gd name="T39" fmla="*/ 3982 h 7964"/>
              <a:gd name="T40" fmla="*/ 7651 w 7964"/>
              <a:gd name="T41" fmla="*/ 2432 h 7964"/>
              <a:gd name="T42" fmla="*/ 5288 w 7964"/>
              <a:gd name="T43" fmla="*/ 3224 h 7964"/>
              <a:gd name="T44" fmla="*/ 4188 w 7964"/>
              <a:gd name="T45" fmla="*/ 5017 h 7964"/>
              <a:gd name="T46" fmla="*/ 3982 w 7964"/>
              <a:gd name="T47" fmla="*/ 5134 h 7964"/>
              <a:gd name="T48" fmla="*/ 3776 w 7964"/>
              <a:gd name="T49" fmla="*/ 5017 h 7964"/>
              <a:gd name="T50" fmla="*/ 2676 w 7964"/>
              <a:gd name="T51" fmla="*/ 3224 h 7964"/>
              <a:gd name="T52" fmla="*/ 2637 w 7964"/>
              <a:gd name="T53" fmla="*/ 3086 h 7964"/>
              <a:gd name="T54" fmla="*/ 2667 w 7964"/>
              <a:gd name="T55" fmla="*/ 2963 h 7964"/>
              <a:gd name="T56" fmla="*/ 2882 w 7964"/>
              <a:gd name="T57" fmla="*/ 2830 h 7964"/>
              <a:gd name="T58" fmla="*/ 5082 w 7964"/>
              <a:gd name="T59" fmla="*/ 2830 h 7964"/>
              <a:gd name="T60" fmla="*/ 5297 w 7964"/>
              <a:gd name="T61" fmla="*/ 2963 h 7964"/>
              <a:gd name="T62" fmla="*/ 5326 w 7964"/>
              <a:gd name="T63" fmla="*/ 3086 h 7964"/>
              <a:gd name="T64" fmla="*/ 5288 w 7964"/>
              <a:gd name="T65" fmla="*/ 3224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64" h="7964">
                <a:moveTo>
                  <a:pt x="3982" y="4878"/>
                </a:moveTo>
                <a:lnTo>
                  <a:pt x="5082" y="3086"/>
                </a:lnTo>
                <a:lnTo>
                  <a:pt x="2882" y="3086"/>
                </a:lnTo>
                <a:lnTo>
                  <a:pt x="3982" y="4878"/>
                </a:lnTo>
                <a:close/>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5288" y="3224"/>
                </a:moveTo>
                <a:lnTo>
                  <a:pt x="4188" y="5017"/>
                </a:lnTo>
                <a:cubicBezTo>
                  <a:pt x="4143" y="5090"/>
                  <a:pt x="4065" y="5134"/>
                  <a:pt x="3982" y="5134"/>
                </a:cubicBezTo>
                <a:cubicBezTo>
                  <a:pt x="3899" y="5134"/>
                  <a:pt x="3821" y="5090"/>
                  <a:pt x="3776" y="5017"/>
                </a:cubicBezTo>
                <a:lnTo>
                  <a:pt x="2676" y="3224"/>
                </a:lnTo>
                <a:cubicBezTo>
                  <a:pt x="2651" y="3182"/>
                  <a:pt x="2637" y="3134"/>
                  <a:pt x="2637" y="3086"/>
                </a:cubicBezTo>
                <a:cubicBezTo>
                  <a:pt x="2637" y="3044"/>
                  <a:pt x="2647" y="3001"/>
                  <a:pt x="2667" y="2963"/>
                </a:cubicBezTo>
                <a:cubicBezTo>
                  <a:pt x="2710" y="2881"/>
                  <a:pt x="2792" y="2830"/>
                  <a:pt x="2882" y="2830"/>
                </a:cubicBezTo>
                <a:lnTo>
                  <a:pt x="5082" y="2830"/>
                </a:lnTo>
                <a:cubicBezTo>
                  <a:pt x="5171" y="2830"/>
                  <a:pt x="5254" y="2881"/>
                  <a:pt x="5297" y="2963"/>
                </a:cubicBezTo>
                <a:cubicBezTo>
                  <a:pt x="5317" y="3001"/>
                  <a:pt x="5326" y="3044"/>
                  <a:pt x="5326" y="3086"/>
                </a:cubicBezTo>
                <a:cubicBezTo>
                  <a:pt x="5326" y="3134"/>
                  <a:pt x="5313" y="3182"/>
                  <a:pt x="5288" y="3224"/>
                </a:cubicBezTo>
                <a:close/>
              </a:path>
            </a:pathLst>
          </a:custGeom>
          <a:solidFill>
            <a:srgbClr val="0F74A1"/>
          </a:solidFill>
          <a:ln>
            <a:noFill/>
          </a:ln>
        </p:spPr>
        <p:txBody>
          <a:bodyPr/>
          <a:p>
            <a:endParaRPr lang="zh-CN" altLang="en-US">
              <a:cs typeface="+mn-ea"/>
              <a:sym typeface="+mn-lt"/>
            </a:endParaRPr>
          </a:p>
        </p:txBody>
      </p:sp>
      <p:sp>
        <p:nvSpPr>
          <p:cNvPr id="3" name="iconfont-1191-801540"/>
          <p:cNvSpPr>
            <a:spLocks noChangeAspect="1"/>
          </p:cNvSpPr>
          <p:nvPr/>
        </p:nvSpPr>
        <p:spPr bwMode="auto">
          <a:xfrm>
            <a:off x="4973604" y="3418532"/>
            <a:ext cx="609525" cy="609685"/>
          </a:xfrm>
          <a:custGeom>
            <a:avLst/>
            <a:gdLst>
              <a:gd name="T0" fmla="*/ 3982 w 7964"/>
              <a:gd name="T1" fmla="*/ 4878 h 7964"/>
              <a:gd name="T2" fmla="*/ 5082 w 7964"/>
              <a:gd name="T3" fmla="*/ 3086 h 7964"/>
              <a:gd name="T4" fmla="*/ 2882 w 7964"/>
              <a:gd name="T5" fmla="*/ 3086 h 7964"/>
              <a:gd name="T6" fmla="*/ 3982 w 7964"/>
              <a:gd name="T7" fmla="*/ 4878 h 7964"/>
              <a:gd name="T8" fmla="*/ 7651 w 7964"/>
              <a:gd name="T9" fmla="*/ 2432 h 7964"/>
              <a:gd name="T10" fmla="*/ 6798 w 7964"/>
              <a:gd name="T11" fmla="*/ 1166 h 7964"/>
              <a:gd name="T12" fmla="*/ 5532 w 7964"/>
              <a:gd name="T13" fmla="*/ 313 h 7964"/>
              <a:gd name="T14" fmla="*/ 3982 w 7964"/>
              <a:gd name="T15" fmla="*/ 0 h 7964"/>
              <a:gd name="T16" fmla="*/ 2432 w 7964"/>
              <a:gd name="T17" fmla="*/ 313 h 7964"/>
              <a:gd name="T18" fmla="*/ 1166 w 7964"/>
              <a:gd name="T19" fmla="*/ 1166 h 7964"/>
              <a:gd name="T20" fmla="*/ 313 w 7964"/>
              <a:gd name="T21" fmla="*/ 2432 h 7964"/>
              <a:gd name="T22" fmla="*/ 0 w 7964"/>
              <a:gd name="T23" fmla="*/ 3982 h 7964"/>
              <a:gd name="T24" fmla="*/ 313 w 7964"/>
              <a:gd name="T25" fmla="*/ 5532 h 7964"/>
              <a:gd name="T26" fmla="*/ 1166 w 7964"/>
              <a:gd name="T27" fmla="*/ 6798 h 7964"/>
              <a:gd name="T28" fmla="*/ 2432 w 7964"/>
              <a:gd name="T29" fmla="*/ 7651 h 7964"/>
              <a:gd name="T30" fmla="*/ 3982 w 7964"/>
              <a:gd name="T31" fmla="*/ 7964 h 7964"/>
              <a:gd name="T32" fmla="*/ 5532 w 7964"/>
              <a:gd name="T33" fmla="*/ 7651 h 7964"/>
              <a:gd name="T34" fmla="*/ 6798 w 7964"/>
              <a:gd name="T35" fmla="*/ 6798 h 7964"/>
              <a:gd name="T36" fmla="*/ 7651 w 7964"/>
              <a:gd name="T37" fmla="*/ 5532 h 7964"/>
              <a:gd name="T38" fmla="*/ 7964 w 7964"/>
              <a:gd name="T39" fmla="*/ 3982 h 7964"/>
              <a:gd name="T40" fmla="*/ 7651 w 7964"/>
              <a:gd name="T41" fmla="*/ 2432 h 7964"/>
              <a:gd name="T42" fmla="*/ 5288 w 7964"/>
              <a:gd name="T43" fmla="*/ 3224 h 7964"/>
              <a:gd name="T44" fmla="*/ 4188 w 7964"/>
              <a:gd name="T45" fmla="*/ 5017 h 7964"/>
              <a:gd name="T46" fmla="*/ 3982 w 7964"/>
              <a:gd name="T47" fmla="*/ 5134 h 7964"/>
              <a:gd name="T48" fmla="*/ 3776 w 7964"/>
              <a:gd name="T49" fmla="*/ 5017 h 7964"/>
              <a:gd name="T50" fmla="*/ 2676 w 7964"/>
              <a:gd name="T51" fmla="*/ 3224 h 7964"/>
              <a:gd name="T52" fmla="*/ 2637 w 7964"/>
              <a:gd name="T53" fmla="*/ 3086 h 7964"/>
              <a:gd name="T54" fmla="*/ 2667 w 7964"/>
              <a:gd name="T55" fmla="*/ 2963 h 7964"/>
              <a:gd name="T56" fmla="*/ 2882 w 7964"/>
              <a:gd name="T57" fmla="*/ 2830 h 7964"/>
              <a:gd name="T58" fmla="*/ 5082 w 7964"/>
              <a:gd name="T59" fmla="*/ 2830 h 7964"/>
              <a:gd name="T60" fmla="*/ 5297 w 7964"/>
              <a:gd name="T61" fmla="*/ 2963 h 7964"/>
              <a:gd name="T62" fmla="*/ 5326 w 7964"/>
              <a:gd name="T63" fmla="*/ 3086 h 7964"/>
              <a:gd name="T64" fmla="*/ 5288 w 7964"/>
              <a:gd name="T65" fmla="*/ 3224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64" h="7964">
                <a:moveTo>
                  <a:pt x="3982" y="4878"/>
                </a:moveTo>
                <a:lnTo>
                  <a:pt x="5082" y="3086"/>
                </a:lnTo>
                <a:lnTo>
                  <a:pt x="2882" y="3086"/>
                </a:lnTo>
                <a:lnTo>
                  <a:pt x="3982" y="4878"/>
                </a:lnTo>
                <a:close/>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5288" y="3224"/>
                </a:moveTo>
                <a:lnTo>
                  <a:pt x="4188" y="5017"/>
                </a:lnTo>
                <a:cubicBezTo>
                  <a:pt x="4143" y="5090"/>
                  <a:pt x="4065" y="5134"/>
                  <a:pt x="3982" y="5134"/>
                </a:cubicBezTo>
                <a:cubicBezTo>
                  <a:pt x="3899" y="5134"/>
                  <a:pt x="3821" y="5090"/>
                  <a:pt x="3776" y="5017"/>
                </a:cubicBezTo>
                <a:lnTo>
                  <a:pt x="2676" y="3224"/>
                </a:lnTo>
                <a:cubicBezTo>
                  <a:pt x="2651" y="3182"/>
                  <a:pt x="2637" y="3134"/>
                  <a:pt x="2637" y="3086"/>
                </a:cubicBezTo>
                <a:cubicBezTo>
                  <a:pt x="2637" y="3044"/>
                  <a:pt x="2647" y="3001"/>
                  <a:pt x="2667" y="2963"/>
                </a:cubicBezTo>
                <a:cubicBezTo>
                  <a:pt x="2710" y="2881"/>
                  <a:pt x="2792" y="2830"/>
                  <a:pt x="2882" y="2830"/>
                </a:cubicBezTo>
                <a:lnTo>
                  <a:pt x="5082" y="2830"/>
                </a:lnTo>
                <a:cubicBezTo>
                  <a:pt x="5171" y="2830"/>
                  <a:pt x="5254" y="2881"/>
                  <a:pt x="5297" y="2963"/>
                </a:cubicBezTo>
                <a:cubicBezTo>
                  <a:pt x="5317" y="3001"/>
                  <a:pt x="5326" y="3044"/>
                  <a:pt x="5326" y="3086"/>
                </a:cubicBezTo>
                <a:cubicBezTo>
                  <a:pt x="5326" y="3134"/>
                  <a:pt x="5313" y="3182"/>
                  <a:pt x="5288" y="3224"/>
                </a:cubicBezTo>
                <a:close/>
              </a:path>
            </a:pathLst>
          </a:custGeom>
          <a:solidFill>
            <a:srgbClr val="0F74A1"/>
          </a:solidFill>
          <a:ln>
            <a:noFill/>
          </a:ln>
        </p:spPr>
        <p:txBody>
          <a:bodyPr/>
          <a:lstStyle/>
          <a:p>
            <a:endParaRPr lang="zh-CN" altLang="en-US">
              <a:cs typeface="+mn-ea"/>
              <a:sym typeface="+mn-lt"/>
            </a:endParaRPr>
          </a:p>
        </p:txBody>
      </p:sp>
      <p:sp>
        <p:nvSpPr>
          <p:cNvPr id="4" name="iconfont-1191-801540"/>
          <p:cNvSpPr>
            <a:spLocks noChangeAspect="1"/>
          </p:cNvSpPr>
          <p:nvPr/>
        </p:nvSpPr>
        <p:spPr bwMode="auto">
          <a:xfrm>
            <a:off x="4973604" y="1308427"/>
            <a:ext cx="609525" cy="609685"/>
          </a:xfrm>
          <a:custGeom>
            <a:avLst/>
            <a:gdLst>
              <a:gd name="T0" fmla="*/ 3982 w 7964"/>
              <a:gd name="T1" fmla="*/ 4878 h 7964"/>
              <a:gd name="T2" fmla="*/ 5082 w 7964"/>
              <a:gd name="T3" fmla="*/ 3086 h 7964"/>
              <a:gd name="T4" fmla="*/ 2882 w 7964"/>
              <a:gd name="T5" fmla="*/ 3086 h 7964"/>
              <a:gd name="T6" fmla="*/ 3982 w 7964"/>
              <a:gd name="T7" fmla="*/ 4878 h 7964"/>
              <a:gd name="T8" fmla="*/ 7651 w 7964"/>
              <a:gd name="T9" fmla="*/ 2432 h 7964"/>
              <a:gd name="T10" fmla="*/ 6798 w 7964"/>
              <a:gd name="T11" fmla="*/ 1166 h 7964"/>
              <a:gd name="T12" fmla="*/ 5532 w 7964"/>
              <a:gd name="T13" fmla="*/ 313 h 7964"/>
              <a:gd name="T14" fmla="*/ 3982 w 7964"/>
              <a:gd name="T15" fmla="*/ 0 h 7964"/>
              <a:gd name="T16" fmla="*/ 2432 w 7964"/>
              <a:gd name="T17" fmla="*/ 313 h 7964"/>
              <a:gd name="T18" fmla="*/ 1166 w 7964"/>
              <a:gd name="T19" fmla="*/ 1166 h 7964"/>
              <a:gd name="T20" fmla="*/ 313 w 7964"/>
              <a:gd name="T21" fmla="*/ 2432 h 7964"/>
              <a:gd name="T22" fmla="*/ 0 w 7964"/>
              <a:gd name="T23" fmla="*/ 3982 h 7964"/>
              <a:gd name="T24" fmla="*/ 313 w 7964"/>
              <a:gd name="T25" fmla="*/ 5532 h 7964"/>
              <a:gd name="T26" fmla="*/ 1166 w 7964"/>
              <a:gd name="T27" fmla="*/ 6798 h 7964"/>
              <a:gd name="T28" fmla="*/ 2432 w 7964"/>
              <a:gd name="T29" fmla="*/ 7651 h 7964"/>
              <a:gd name="T30" fmla="*/ 3982 w 7964"/>
              <a:gd name="T31" fmla="*/ 7964 h 7964"/>
              <a:gd name="T32" fmla="*/ 5532 w 7964"/>
              <a:gd name="T33" fmla="*/ 7651 h 7964"/>
              <a:gd name="T34" fmla="*/ 6798 w 7964"/>
              <a:gd name="T35" fmla="*/ 6798 h 7964"/>
              <a:gd name="T36" fmla="*/ 7651 w 7964"/>
              <a:gd name="T37" fmla="*/ 5532 h 7964"/>
              <a:gd name="T38" fmla="*/ 7964 w 7964"/>
              <a:gd name="T39" fmla="*/ 3982 h 7964"/>
              <a:gd name="T40" fmla="*/ 7651 w 7964"/>
              <a:gd name="T41" fmla="*/ 2432 h 7964"/>
              <a:gd name="T42" fmla="*/ 5288 w 7964"/>
              <a:gd name="T43" fmla="*/ 3224 h 7964"/>
              <a:gd name="T44" fmla="*/ 4188 w 7964"/>
              <a:gd name="T45" fmla="*/ 5017 h 7964"/>
              <a:gd name="T46" fmla="*/ 3982 w 7964"/>
              <a:gd name="T47" fmla="*/ 5134 h 7964"/>
              <a:gd name="T48" fmla="*/ 3776 w 7964"/>
              <a:gd name="T49" fmla="*/ 5017 h 7964"/>
              <a:gd name="T50" fmla="*/ 2676 w 7964"/>
              <a:gd name="T51" fmla="*/ 3224 h 7964"/>
              <a:gd name="T52" fmla="*/ 2637 w 7964"/>
              <a:gd name="T53" fmla="*/ 3086 h 7964"/>
              <a:gd name="T54" fmla="*/ 2667 w 7964"/>
              <a:gd name="T55" fmla="*/ 2963 h 7964"/>
              <a:gd name="T56" fmla="*/ 2882 w 7964"/>
              <a:gd name="T57" fmla="*/ 2830 h 7964"/>
              <a:gd name="T58" fmla="*/ 5082 w 7964"/>
              <a:gd name="T59" fmla="*/ 2830 h 7964"/>
              <a:gd name="T60" fmla="*/ 5297 w 7964"/>
              <a:gd name="T61" fmla="*/ 2963 h 7964"/>
              <a:gd name="T62" fmla="*/ 5326 w 7964"/>
              <a:gd name="T63" fmla="*/ 3086 h 7964"/>
              <a:gd name="T64" fmla="*/ 5288 w 7964"/>
              <a:gd name="T65" fmla="*/ 3224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64" h="7964">
                <a:moveTo>
                  <a:pt x="3982" y="4878"/>
                </a:moveTo>
                <a:lnTo>
                  <a:pt x="5082" y="3086"/>
                </a:lnTo>
                <a:lnTo>
                  <a:pt x="2882" y="3086"/>
                </a:lnTo>
                <a:lnTo>
                  <a:pt x="3982" y="4878"/>
                </a:lnTo>
                <a:close/>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5288" y="3224"/>
                </a:moveTo>
                <a:lnTo>
                  <a:pt x="4188" y="5017"/>
                </a:lnTo>
                <a:cubicBezTo>
                  <a:pt x="4143" y="5090"/>
                  <a:pt x="4065" y="5134"/>
                  <a:pt x="3982" y="5134"/>
                </a:cubicBezTo>
                <a:cubicBezTo>
                  <a:pt x="3899" y="5134"/>
                  <a:pt x="3821" y="5090"/>
                  <a:pt x="3776" y="5017"/>
                </a:cubicBezTo>
                <a:lnTo>
                  <a:pt x="2676" y="3224"/>
                </a:lnTo>
                <a:cubicBezTo>
                  <a:pt x="2651" y="3182"/>
                  <a:pt x="2637" y="3134"/>
                  <a:pt x="2637" y="3086"/>
                </a:cubicBezTo>
                <a:cubicBezTo>
                  <a:pt x="2637" y="3044"/>
                  <a:pt x="2647" y="3001"/>
                  <a:pt x="2667" y="2963"/>
                </a:cubicBezTo>
                <a:cubicBezTo>
                  <a:pt x="2710" y="2881"/>
                  <a:pt x="2792" y="2830"/>
                  <a:pt x="2882" y="2830"/>
                </a:cubicBezTo>
                <a:lnTo>
                  <a:pt x="5082" y="2830"/>
                </a:lnTo>
                <a:cubicBezTo>
                  <a:pt x="5171" y="2830"/>
                  <a:pt x="5254" y="2881"/>
                  <a:pt x="5297" y="2963"/>
                </a:cubicBezTo>
                <a:cubicBezTo>
                  <a:pt x="5317" y="3001"/>
                  <a:pt x="5326" y="3044"/>
                  <a:pt x="5326" y="3086"/>
                </a:cubicBezTo>
                <a:cubicBezTo>
                  <a:pt x="5326" y="3134"/>
                  <a:pt x="5313" y="3182"/>
                  <a:pt x="5288" y="3224"/>
                </a:cubicBezTo>
                <a:close/>
              </a:path>
            </a:pathLst>
          </a:custGeom>
          <a:solidFill>
            <a:srgbClr val="0F74A1"/>
          </a:solidFill>
          <a:ln>
            <a:noFill/>
          </a:ln>
        </p:spPr>
        <p:txBody>
          <a:bodyPr/>
          <a:lstStyle/>
          <a:p>
            <a:endParaRPr lang="zh-CN" altLang="en-US">
              <a:cs typeface="+mn-ea"/>
              <a:sym typeface="+mn-lt"/>
            </a:endParaRPr>
          </a:p>
        </p:txBody>
      </p:sp>
      <p:sp>
        <p:nvSpPr>
          <p:cNvPr id="5" name="文本框 4"/>
          <p:cNvSpPr txBox="1"/>
          <p:nvPr/>
        </p:nvSpPr>
        <p:spPr>
          <a:xfrm>
            <a:off x="5834771" y="3517861"/>
            <a:ext cx="5246952" cy="411480"/>
          </a:xfrm>
          <a:prstGeom prst="rect">
            <a:avLst/>
          </a:prstGeom>
          <a:noFill/>
        </p:spPr>
        <p:txBody>
          <a:bodyPr wrap="square" rtlCol="0">
            <a:spAutoFit/>
          </a:bodyPr>
          <a:p>
            <a:pPr>
              <a:lnSpc>
                <a:spcPts val="2500"/>
              </a:lnSpc>
            </a:pPr>
            <a:r>
              <a:rPr lang="zh-CN" altLang="en-US" sz="1400" dirty="0">
                <a:solidFill>
                  <a:schemeClr val="tx1">
                    <a:lumMod val="75000"/>
                    <a:lumOff val="25000"/>
                  </a:schemeClr>
                </a:solidFill>
                <a:cs typeface="+mn-ea"/>
                <a:sym typeface="+mn-lt"/>
              </a:rPr>
              <a:t>Save the result and visualize the outcome</a:t>
            </a:r>
            <a:endParaRPr lang="zh-CN" altLang="en-US" sz="1400" dirty="0">
              <a:solidFill>
                <a:schemeClr val="tx1">
                  <a:lumMod val="75000"/>
                  <a:lumOff val="25000"/>
                </a:schemeClr>
              </a:solidFill>
              <a:cs typeface="+mn-ea"/>
              <a:sym typeface="+mn-lt"/>
            </a:endParaRPr>
          </a:p>
        </p:txBody>
      </p:sp>
      <p:sp>
        <p:nvSpPr>
          <p:cNvPr id="7" name="文本框 6"/>
          <p:cNvSpPr txBox="1"/>
          <p:nvPr/>
        </p:nvSpPr>
        <p:spPr>
          <a:xfrm>
            <a:off x="5834771" y="4509731"/>
            <a:ext cx="5246952" cy="411480"/>
          </a:xfrm>
          <a:prstGeom prst="rect">
            <a:avLst/>
          </a:prstGeom>
          <a:noFill/>
        </p:spPr>
        <p:txBody>
          <a:bodyPr wrap="square" rtlCol="0">
            <a:spAutoFit/>
          </a:bodyPr>
          <a:p>
            <a:pPr>
              <a:lnSpc>
                <a:spcPts val="2500"/>
              </a:lnSpc>
            </a:pPr>
            <a:r>
              <a:rPr lang="zh-CN" altLang="en-US" sz="1400" dirty="0">
                <a:solidFill>
                  <a:schemeClr val="tx1">
                    <a:lumMod val="75000"/>
                    <a:lumOff val="25000"/>
                  </a:schemeClr>
                </a:solidFill>
                <a:cs typeface="+mn-ea"/>
                <a:sym typeface="+mn-lt"/>
              </a:rPr>
              <a:t>Use the trained model to recognize the cow face</a:t>
            </a:r>
            <a:endParaRPr lang="zh-CN" altLang="en-US" sz="1400" dirty="0">
              <a:solidFill>
                <a:schemeClr val="tx1">
                  <a:lumMod val="75000"/>
                  <a:lumOff val="25000"/>
                </a:schemeClr>
              </a:solidFill>
              <a:cs typeface="+mn-ea"/>
              <a:sym typeface="+mn-lt"/>
            </a:endParaRPr>
          </a:p>
        </p:txBody>
      </p:sp>
      <p:sp>
        <p:nvSpPr>
          <p:cNvPr id="8" name="文本框 7"/>
          <p:cNvSpPr txBox="1"/>
          <p:nvPr/>
        </p:nvSpPr>
        <p:spPr>
          <a:xfrm>
            <a:off x="5835015" y="5267960"/>
            <a:ext cx="5117465" cy="953135"/>
          </a:xfrm>
          <a:prstGeom prst="rect">
            <a:avLst/>
          </a:prstGeom>
          <a:noFill/>
        </p:spPr>
        <p:txBody>
          <a:bodyPr wrap="square" rtlCol="0">
            <a:spAutoFit/>
          </a:bodyPr>
          <a:p>
            <a:r>
              <a:rPr lang="en-US" altLang="zh-CN" sz="1400"/>
              <a:t>SVM VS. CNN (We tried another way to recognize the cow face. We use SVM to do a prediction. But we found it very inaccurate to do classification. Anyway, we can make a contrast between CNN and SVM.)</a:t>
            </a:r>
            <a:endParaRPr lang="en-US" altLang="zh-CN" sz="1400"/>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par>
                                <p:cTn id="36" presetID="22" presetClass="entr" presetSubtype="4"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par>
                                <p:cTn id="39" presetID="22" presetClass="entr" presetSubtype="4"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down)">
                                      <p:cBhvr>
                                        <p:cTn id="41" dur="500"/>
                                        <p:tgtEl>
                                          <p:spTgt spid="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down)">
                                      <p:cBhvr>
                                        <p:cTn id="44" dur="500"/>
                                        <p:tgtEl>
                                          <p:spTgt spid="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33" grpId="0"/>
      <p:bldP spid="34" grpId="0"/>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356522" y="414385"/>
            <a:ext cx="5815169" cy="475615"/>
          </a:xfrm>
          <a:prstGeom prst="rect">
            <a:avLst/>
          </a:prstGeom>
          <a:noFill/>
        </p:spPr>
        <p:txBody>
          <a:bodyPr wrap="square" rtlCol="0">
            <a:spAutoFit/>
          </a:bodyPr>
          <a:lstStyle/>
          <a:p>
            <a:pPr>
              <a:lnSpc>
                <a:spcPts val="3000"/>
              </a:lnSpc>
            </a:pPr>
            <a:r>
              <a:rPr lang="en-US" altLang="zh-CN" b="1" dirty="0">
                <a:solidFill>
                  <a:schemeClr val="accent1"/>
                </a:solidFill>
                <a:effectLst>
                  <a:outerShdw blurRad="38100" dist="25400" dir="5400000" algn="ctr" rotWithShape="0">
                    <a:srgbClr val="6E747A">
                      <a:alpha val="43000"/>
                    </a:srgbClr>
                  </a:outerShdw>
                </a:effectLst>
                <a:cs typeface="+mn-ea"/>
                <a:sym typeface="+mn-lt"/>
              </a:rPr>
              <a:t>Features</a:t>
            </a:r>
            <a:endParaRPr lang="en-US" altLang="zh-CN" b="1" dirty="0">
              <a:solidFill>
                <a:schemeClr val="accent1"/>
              </a:solidFill>
              <a:effectLst>
                <a:outerShdw blurRad="38100" dist="25400" dir="5400000" algn="ctr" rotWithShape="0">
                  <a:srgbClr val="6E747A">
                    <a:alpha val="43000"/>
                  </a:srgbClr>
                </a:outerShdw>
              </a:effectLst>
              <a:cs typeface="+mn-ea"/>
              <a:sym typeface="+mn-lt"/>
            </a:endParaRPr>
          </a:p>
        </p:txBody>
      </p:sp>
      <p:pic>
        <p:nvPicPr>
          <p:cNvPr id="5" name="图片占位符 4"/>
          <p:cNvPicPr>
            <a:picLocks noGrp="1" noChangeAspect="1"/>
          </p:cNvPicPr>
          <p:nvPr>
            <p:ph type="pic" sz="quarter" idx="12"/>
          </p:nvPr>
        </p:nvPicPr>
        <p:blipFill>
          <a:blip r:embed="rId1" cstate="print">
            <a:extLst>
              <a:ext uri="{28A0092B-C50C-407E-A947-70E740481C1C}">
                <a14:useLocalDpi xmlns:a14="http://schemas.microsoft.com/office/drawing/2010/main" val="0"/>
              </a:ext>
            </a:extLst>
          </a:blip>
          <a:srcRect t="5137" b="5137"/>
          <a:stretch>
            <a:fillRect/>
          </a:stretch>
        </p:blipFill>
        <p:spPr/>
      </p:pic>
      <p:sp>
        <p:nvSpPr>
          <p:cNvPr id="2" name="文本框 1"/>
          <p:cNvSpPr txBox="1"/>
          <p:nvPr/>
        </p:nvSpPr>
        <p:spPr>
          <a:xfrm>
            <a:off x="650875" y="1283335"/>
            <a:ext cx="4054475" cy="1198880"/>
          </a:xfrm>
          <a:prstGeom prst="rect">
            <a:avLst/>
          </a:prstGeom>
          <a:noFill/>
        </p:spPr>
        <p:txBody>
          <a:bodyPr wrap="square" rtlCol="0">
            <a:spAutoFit/>
          </a:bodyPr>
          <a:p>
            <a:r>
              <a:rPr lang="zh-CN" altLang="en-US"/>
              <a:t>1.The training data of our system is all collected from 66 cows on a real farm, not from a certain dataset in the </a:t>
            </a:r>
            <a:r>
              <a:rPr lang="en-US" altLang="zh-CN"/>
              <a:t>internet</a:t>
            </a:r>
            <a:r>
              <a:rPr lang="zh-CN" altLang="en-US"/>
              <a:t>, so it is very useful.</a:t>
            </a:r>
            <a:endParaRPr lang="zh-CN" altLang="en-US"/>
          </a:p>
        </p:txBody>
      </p:sp>
      <p:sp>
        <p:nvSpPr>
          <p:cNvPr id="3" name="文本框 2"/>
          <p:cNvSpPr txBox="1"/>
          <p:nvPr/>
        </p:nvSpPr>
        <p:spPr>
          <a:xfrm>
            <a:off x="650875" y="2732405"/>
            <a:ext cx="4054475" cy="922020"/>
          </a:xfrm>
          <a:prstGeom prst="rect">
            <a:avLst/>
          </a:prstGeom>
          <a:noFill/>
        </p:spPr>
        <p:txBody>
          <a:bodyPr wrap="square" rtlCol="0">
            <a:spAutoFit/>
          </a:bodyPr>
          <a:p>
            <a:r>
              <a:t>2. Our system can input data directly by taking photos, or upload photos manually.</a:t>
            </a:r>
          </a:p>
        </p:txBody>
      </p:sp>
      <p:sp>
        <p:nvSpPr>
          <p:cNvPr id="4" name="文本框 3"/>
          <p:cNvSpPr txBox="1"/>
          <p:nvPr/>
        </p:nvSpPr>
        <p:spPr>
          <a:xfrm>
            <a:off x="718185" y="4022725"/>
            <a:ext cx="2540000" cy="1198880"/>
          </a:xfrm>
          <a:prstGeom prst="rect">
            <a:avLst/>
          </a:prstGeom>
          <a:noFill/>
        </p:spPr>
        <p:txBody>
          <a:bodyPr wrap="square" rtlCol="0" anchor="t">
            <a:spAutoFit/>
          </a:bodyPr>
          <a:p>
            <a:r>
              <a:rPr lang="zh-CN" altLang="en-US"/>
              <a:t>3.The output result is a model，use this model for cow face recognition</a:t>
            </a:r>
            <a:endParaRPr lang="zh-CN" altLang="en-US"/>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350230" y="32512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733091" y="1142903"/>
            <a:ext cx="3697319" cy="2215991"/>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01</a:t>
            </a:r>
            <a:endParaRPr lang="zh-CN" altLang="en-US" sz="13800" b="1" i="1" dirty="0">
              <a:ln>
                <a:solidFill>
                  <a:srgbClr val="0F74A1"/>
                </a:solidFill>
              </a:ln>
              <a:noFill/>
              <a:cs typeface="+mn-ea"/>
              <a:sym typeface="+mn-lt"/>
            </a:endParaRPr>
          </a:p>
        </p:txBody>
      </p:sp>
      <p:sp>
        <p:nvSpPr>
          <p:cNvPr id="18" name="文本框 17"/>
          <p:cNvSpPr txBox="1"/>
          <p:nvPr/>
        </p:nvSpPr>
        <p:spPr>
          <a:xfrm>
            <a:off x="5928995" y="3723640"/>
            <a:ext cx="5612765" cy="645160"/>
          </a:xfrm>
          <a:prstGeom prst="rect">
            <a:avLst/>
          </a:prstGeom>
          <a:noFill/>
        </p:spPr>
        <p:txBody>
          <a:bodyPr wrap="square" rtlCol="0">
            <a:spAutoFit/>
          </a:bodyPr>
          <a:lstStyle/>
          <a:p>
            <a:pPr algn="ctr"/>
            <a:r>
              <a:rPr lang="en-US" altLang="zh-CN" sz="3600" b="1" spc="600" dirty="0">
                <a:solidFill>
                  <a:srgbClr val="0F74A1"/>
                </a:solidFill>
                <a:cs typeface="+mn-ea"/>
                <a:sym typeface="+mn-lt"/>
              </a:rPr>
              <a:t>dataset</a:t>
            </a:r>
            <a:endParaRPr lang="en-US" altLang="zh-CN" sz="3600" b="1" spc="600" dirty="0">
              <a:solidFill>
                <a:srgbClr val="0F74A1"/>
              </a:solidFill>
              <a:cs typeface="+mn-ea"/>
              <a:sym typeface="+mn-lt"/>
            </a:endParaRPr>
          </a:p>
        </p:txBody>
      </p:sp>
      <p:sp>
        <p:nvSpPr>
          <p:cNvPr id="36" name="文本框 35"/>
          <p:cNvSpPr txBox="1"/>
          <p:nvPr/>
        </p:nvSpPr>
        <p:spPr>
          <a:xfrm>
            <a:off x="557817" y="467090"/>
            <a:ext cx="5815169" cy="860425"/>
          </a:xfrm>
          <a:prstGeom prst="rect">
            <a:avLst/>
          </a:prstGeom>
          <a:noFill/>
        </p:spPr>
        <p:txBody>
          <a:bodyPr wrap="square" rtlCol="0">
            <a:spAutoFit/>
          </a:bodyPr>
          <a:p>
            <a:pPr>
              <a:lnSpc>
                <a:spcPts val="3000"/>
              </a:lnSpc>
            </a:pPr>
            <a:r>
              <a:rPr lang="en-US" altLang="zh-CN" b="1" dirty="0">
                <a:solidFill>
                  <a:schemeClr val="accent1"/>
                </a:solidFill>
                <a:effectLst>
                  <a:outerShdw blurRad="38100" dist="25400" dir="5400000" algn="ctr" rotWithShape="0">
                    <a:srgbClr val="6E747A">
                      <a:alpha val="43000"/>
                    </a:srgbClr>
                  </a:outerShdw>
                </a:effectLst>
                <a:cs typeface="+mn-ea"/>
                <a:sym typeface="+mn-lt"/>
              </a:rPr>
              <a:t>04</a:t>
            </a:r>
            <a:endParaRPr lang="en-US" altLang="zh-CN" b="1" dirty="0">
              <a:solidFill>
                <a:schemeClr val="accent1"/>
              </a:solidFill>
              <a:effectLst>
                <a:outerShdw blurRad="38100" dist="25400" dir="5400000" algn="ctr" rotWithShape="0">
                  <a:srgbClr val="6E747A">
                    <a:alpha val="43000"/>
                  </a:srgbClr>
                </a:outerShdw>
              </a:effectLst>
              <a:cs typeface="+mn-ea"/>
              <a:sym typeface="+mn-lt"/>
            </a:endParaRPr>
          </a:p>
          <a:p>
            <a:pPr>
              <a:lnSpc>
                <a:spcPts val="3000"/>
              </a:lnSpc>
            </a:pPr>
            <a:r>
              <a:rPr lang="en-US" altLang="zh-CN" b="1" dirty="0">
                <a:solidFill>
                  <a:schemeClr val="accent1"/>
                </a:solidFill>
                <a:effectLst>
                  <a:outerShdw blurRad="38100" dist="25400" dir="5400000" algn="ctr" rotWithShape="0">
                    <a:srgbClr val="6E747A">
                      <a:alpha val="43000"/>
                    </a:srgbClr>
                  </a:outerShdw>
                </a:effectLst>
                <a:cs typeface="+mn-ea"/>
                <a:sym typeface="+mn-lt"/>
              </a:rPr>
              <a:t>Detail of the project</a:t>
            </a:r>
            <a:endParaRPr lang="en-US" altLang="zh-CN" b="1" dirty="0">
              <a:solidFill>
                <a:schemeClr val="accent1"/>
              </a:solidFill>
              <a:effectLst>
                <a:outerShdw blurRad="38100" dist="25400" dir="5400000" algn="ctr" rotWithShape="0">
                  <a:srgbClr val="6E747A">
                    <a:alpha val="43000"/>
                  </a:srgbClr>
                </a:outerShdw>
              </a:effectLst>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181100"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6572252"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66725" y="1204626"/>
            <a:ext cx="10991849" cy="411480"/>
          </a:xfrm>
          <a:prstGeom prst="rect">
            <a:avLst/>
          </a:prstGeom>
          <a:noFill/>
        </p:spPr>
        <p:txBody>
          <a:bodyPr wrap="square" rtlCol="0">
            <a:spAutoFit/>
          </a:bodyPr>
          <a:lstStyle/>
          <a:p>
            <a:pPr>
              <a:lnSpc>
                <a:spcPts val="2500"/>
              </a:lnSpc>
            </a:pPr>
            <a:r>
              <a:rPr lang="zh-CN" altLang="en-US" sz="2000" dirty="0">
                <a:solidFill>
                  <a:schemeClr val="bg1"/>
                </a:solidFill>
                <a:cs typeface="+mn-ea"/>
                <a:sym typeface="+mn-lt"/>
              </a:rPr>
              <a:t>The data are pictures of 6</a:t>
            </a:r>
            <a:r>
              <a:rPr lang="en-US" altLang="zh-CN" sz="2000" dirty="0">
                <a:solidFill>
                  <a:schemeClr val="bg1"/>
                </a:solidFill>
                <a:cs typeface="+mn-ea"/>
                <a:sym typeface="+mn-lt"/>
              </a:rPr>
              <a:t>6</a:t>
            </a:r>
            <a:r>
              <a:rPr lang="zh-CN" altLang="en-US" sz="2000" dirty="0">
                <a:solidFill>
                  <a:schemeClr val="bg1"/>
                </a:solidFill>
                <a:cs typeface="+mn-ea"/>
                <a:sym typeface="+mn-lt"/>
              </a:rPr>
              <a:t> cows. Here are some examples.</a:t>
            </a:r>
            <a:endParaRPr lang="zh-CN" altLang="en-US" sz="2000" dirty="0">
              <a:solidFill>
                <a:schemeClr val="bg1"/>
              </a:solidFill>
              <a:cs typeface="+mn-ea"/>
              <a:sym typeface="+mn-lt"/>
            </a:endParaRPr>
          </a:p>
        </p:txBody>
      </p:sp>
      <p:sp>
        <p:nvSpPr>
          <p:cNvPr id="37" name="文本框 36"/>
          <p:cNvSpPr txBox="1"/>
          <p:nvPr/>
        </p:nvSpPr>
        <p:spPr>
          <a:xfrm>
            <a:off x="466725" y="537875"/>
            <a:ext cx="3004457" cy="398780"/>
          </a:xfrm>
          <a:prstGeom prst="rect">
            <a:avLst/>
          </a:prstGeom>
          <a:noFill/>
        </p:spPr>
        <p:txBody>
          <a:bodyPr wrap="square" rtlCol="0">
            <a:spAutoFit/>
          </a:bodyPr>
          <a:lstStyle/>
          <a:p>
            <a:r>
              <a:rPr lang="en-US" sz="2000" b="1" dirty="0">
                <a:solidFill>
                  <a:schemeClr val="bg1"/>
                </a:solidFill>
                <a:cs typeface="+mn-ea"/>
                <a:sym typeface="+mn-lt"/>
              </a:rPr>
              <a:t>Dataset</a:t>
            </a:r>
            <a:endParaRPr lang="en-US" dirty="0">
              <a:solidFill>
                <a:schemeClr val="bg1"/>
              </a:solidFill>
              <a:cs typeface="+mn-ea"/>
              <a:sym typeface="+mn-lt"/>
            </a:endParaRPr>
          </a:p>
        </p:txBody>
      </p:sp>
      <p:sp>
        <p:nvSpPr>
          <p:cNvPr id="43" name="文本框 42"/>
          <p:cNvSpPr txBox="1"/>
          <p:nvPr/>
        </p:nvSpPr>
        <p:spPr>
          <a:xfrm>
            <a:off x="1610900" y="2694350"/>
            <a:ext cx="3004457" cy="398780"/>
          </a:xfrm>
          <a:prstGeom prst="rect">
            <a:avLst/>
          </a:prstGeom>
          <a:noFill/>
        </p:spPr>
        <p:txBody>
          <a:bodyPr wrap="square" rtlCol="0">
            <a:spAutoFit/>
          </a:bodyPr>
          <a:lstStyle/>
          <a:p>
            <a:r>
              <a:rPr lang="en-US" altLang="zh-CN" sz="2000" b="1" dirty="0">
                <a:solidFill>
                  <a:srgbClr val="0F74A1"/>
                </a:solidFill>
                <a:cs typeface="+mn-ea"/>
                <a:sym typeface="+mn-lt"/>
              </a:rPr>
              <a:t>Cow No.1</a:t>
            </a:r>
            <a:endParaRPr lang="en-US" altLang="zh-CN" sz="2000" b="1" dirty="0">
              <a:solidFill>
                <a:srgbClr val="0F74A1"/>
              </a:solidFill>
              <a:cs typeface="+mn-ea"/>
              <a:sym typeface="+mn-lt"/>
            </a:endParaRPr>
          </a:p>
        </p:txBody>
      </p:sp>
      <p:grpSp>
        <p:nvGrpSpPr>
          <p:cNvPr id="9" name="组合 8"/>
          <p:cNvGrpSpPr/>
          <p:nvPr/>
        </p:nvGrpSpPr>
        <p:grpSpPr>
          <a:xfrm>
            <a:off x="1711538" y="316020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7002050" y="2694350"/>
            <a:ext cx="3004457" cy="398780"/>
          </a:xfrm>
          <a:prstGeom prst="rect">
            <a:avLst/>
          </a:prstGeom>
          <a:noFill/>
        </p:spPr>
        <p:txBody>
          <a:bodyPr wrap="square" rtlCol="0">
            <a:spAutoFit/>
          </a:bodyPr>
          <a:lstStyle/>
          <a:p>
            <a:r>
              <a:rPr lang="en-US" altLang="zh-CN" sz="2000" b="1" dirty="0">
                <a:solidFill>
                  <a:srgbClr val="0F74A1"/>
                </a:solidFill>
                <a:cs typeface="+mn-ea"/>
                <a:sym typeface="+mn-lt"/>
              </a:rPr>
              <a:t>Cow No.9</a:t>
            </a:r>
            <a:endParaRPr lang="en-US" altLang="zh-CN" sz="2000" b="1" dirty="0">
              <a:solidFill>
                <a:srgbClr val="0F74A1"/>
              </a:solidFill>
              <a:cs typeface="+mn-ea"/>
              <a:sym typeface="+mn-lt"/>
            </a:endParaRPr>
          </a:p>
        </p:txBody>
      </p:sp>
      <p:grpSp>
        <p:nvGrpSpPr>
          <p:cNvPr id="47" name="组合 46"/>
          <p:cNvGrpSpPr/>
          <p:nvPr/>
        </p:nvGrpSpPr>
        <p:grpSpPr>
          <a:xfrm>
            <a:off x="7102688" y="3160201"/>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pic>
        <p:nvPicPr>
          <p:cNvPr id="3" name="图片 7" descr="IMG_20200429_135510"/>
          <p:cNvPicPr>
            <a:picLocks noChangeAspect="1"/>
          </p:cNvPicPr>
          <p:nvPr/>
        </p:nvPicPr>
        <p:blipFill>
          <a:blip r:embed="rId1"/>
          <a:stretch>
            <a:fillRect/>
          </a:stretch>
        </p:blipFill>
        <p:spPr>
          <a:xfrm>
            <a:off x="2329815" y="3519170"/>
            <a:ext cx="2000885" cy="2668905"/>
          </a:xfrm>
          <a:prstGeom prst="rect">
            <a:avLst/>
          </a:prstGeom>
        </p:spPr>
      </p:pic>
      <p:pic>
        <p:nvPicPr>
          <p:cNvPr id="8" name="图片 8" descr="IMG_20200429_174725_2"/>
          <p:cNvPicPr>
            <a:picLocks noChangeAspect="1"/>
          </p:cNvPicPr>
          <p:nvPr/>
        </p:nvPicPr>
        <p:blipFill>
          <a:blip r:embed="rId2"/>
          <a:stretch>
            <a:fillRect/>
          </a:stretch>
        </p:blipFill>
        <p:spPr>
          <a:xfrm>
            <a:off x="7850505" y="3373755"/>
            <a:ext cx="2110740" cy="2814320"/>
          </a:xfrm>
          <a:prstGeom prst="rect">
            <a:avLst/>
          </a:prstGeom>
        </p:spPr>
      </p:pic>
    </p:spTree>
  </p:cSld>
  <p:clrMapOvr>
    <a:masterClrMapping/>
  </p:clrMapOvr>
  <p:transition spd="slow" advClick="0" advTm="2000">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949035" y="114300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733091" y="1142903"/>
            <a:ext cx="3697319" cy="2214880"/>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02</a:t>
            </a:r>
            <a:endParaRPr lang="zh-CN" altLang="en-US" sz="13800" b="1" i="1" dirty="0">
              <a:ln>
                <a:solidFill>
                  <a:srgbClr val="0F74A1"/>
                </a:solidFill>
              </a:ln>
              <a:noFill/>
              <a:cs typeface="+mn-ea"/>
              <a:sym typeface="+mn-lt"/>
            </a:endParaRPr>
          </a:p>
        </p:txBody>
      </p:sp>
      <p:sp>
        <p:nvSpPr>
          <p:cNvPr id="18" name="文本框 17"/>
          <p:cNvSpPr txBox="1"/>
          <p:nvPr/>
        </p:nvSpPr>
        <p:spPr>
          <a:xfrm>
            <a:off x="5928995" y="3723640"/>
            <a:ext cx="5612765" cy="645160"/>
          </a:xfrm>
          <a:prstGeom prst="rect">
            <a:avLst/>
          </a:prstGeom>
          <a:noFill/>
        </p:spPr>
        <p:txBody>
          <a:bodyPr wrap="square" rtlCol="0">
            <a:spAutoFit/>
          </a:bodyPr>
          <a:lstStyle/>
          <a:p>
            <a:pPr algn="ctr"/>
            <a:r>
              <a:rPr lang="en-US" altLang="zh-CN" sz="3600" b="1" spc="600" dirty="0">
                <a:solidFill>
                  <a:srgbClr val="0F74A1"/>
                </a:solidFill>
                <a:cs typeface="+mn-ea"/>
                <a:sym typeface="+mn-lt"/>
              </a:rPr>
              <a:t>model</a:t>
            </a:r>
            <a:endParaRPr lang="en-US" altLang="zh-CN" sz="3600" b="1" spc="600" dirty="0">
              <a:solidFill>
                <a:srgbClr val="0F74A1"/>
              </a:solidFill>
              <a:cs typeface="+mn-ea"/>
              <a:sym typeface="+mn-lt"/>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wn1vdp0">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2609</Words>
  <Application>WPS 演示</Application>
  <PresentationFormat>自定义</PresentationFormat>
  <Paragraphs>177</Paragraphs>
  <Slides>20</Slides>
  <Notes>22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20</vt:i4>
      </vt:variant>
    </vt:vector>
  </HeadingPairs>
  <TitlesOfParts>
    <vt:vector size="29" baseType="lpstr">
      <vt:lpstr>Arial</vt:lpstr>
      <vt:lpstr>宋体</vt:lpstr>
      <vt:lpstr>Wingdings</vt:lpstr>
      <vt:lpstr>Source Sans Pro</vt:lpstr>
      <vt:lpstr>微软雅黑</vt:lpstr>
      <vt:lpstr>Arial Unicode MS</vt:lpstr>
      <vt:lpstr>等线</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莫肇阜</cp:lastModifiedBy>
  <cp:revision>35</cp:revision>
  <dcterms:created xsi:type="dcterms:W3CDTF">2021-03-23T02:32:00Z</dcterms:created>
  <dcterms:modified xsi:type="dcterms:W3CDTF">2021-11-28T13:48:21Z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3B193E7609B0426F94E86CBC5E8A2EA1</vt:lpwstr>
  </property>
  <property fmtid="{D5CDD505-2E9C-101B-9397-08002B2CF9AE}" pid="3" name="KSOProductBuildVer">
    <vt:lpwstr>2052-11.1.0.11045</vt:lpwstr>
  </property>
</Properties>
</file>